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257" r:id="rId3"/>
    <p:sldId id="258" r:id="rId4"/>
    <p:sldId id="277" r:id="rId5"/>
    <p:sldId id="260" r:id="rId6"/>
    <p:sldId id="261" r:id="rId7"/>
    <p:sldId id="259" r:id="rId8"/>
    <p:sldId id="262" r:id="rId9"/>
    <p:sldId id="263" r:id="rId10"/>
    <p:sldId id="264" r:id="rId11"/>
    <p:sldId id="265" r:id="rId12"/>
    <p:sldId id="266" r:id="rId13"/>
    <p:sldId id="267" r:id="rId14"/>
    <p:sldId id="268" r:id="rId15"/>
    <p:sldId id="269" r:id="rId16"/>
    <p:sldId id="270" r:id="rId17"/>
    <p:sldId id="276" r:id="rId18"/>
    <p:sldId id="271" r:id="rId19"/>
    <p:sldId id="272" r:id="rId20"/>
    <p:sldId id="273" r:id="rId21"/>
    <p:sldId id="274" r:id="rId22"/>
    <p:sldId id="275" r:id="rId23"/>
    <p:sldId id="278" r:id="rId24"/>
    <p:sldId id="279" r:id="rId25"/>
    <p:sldId id="296"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7" r:id="rId43"/>
    <p:sldId id="298" r:id="rId44"/>
    <p:sldId id="299" r:id="rId45"/>
    <p:sldId id="307" r:id="rId46"/>
    <p:sldId id="300" r:id="rId47"/>
    <p:sldId id="301" r:id="rId48"/>
    <p:sldId id="302" r:id="rId49"/>
    <p:sldId id="306" r:id="rId50"/>
    <p:sldId id="303"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22" d="100"/>
          <a:sy n="122" d="100"/>
        </p:scale>
        <p:origin x="-131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7C631A-1579-46F5-823D-5EA58E208428}" type="datetimeFigureOut">
              <a:rPr lang="en-US" smtClean="0"/>
              <a:pPr/>
              <a:t>5/10/2023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27FD38-1F51-4671-9E1A-732D2067CB8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7D548C05-33DC-4107-B0E5-DC55590D4DF2}" type="datetime1">
              <a:rPr lang="en-US" smtClean="0"/>
              <a:pPr/>
              <a:t>5/10/2023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4A2CDE3E-12B6-45B5-A812-9777C2075BA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C10DD98-1596-43DD-81B6-86FA2DEA2667}" type="datetime1">
              <a:rPr lang="en-US" smtClean="0"/>
              <a:pPr/>
              <a:t>5/10/2023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A2CDE3E-12B6-45B5-A812-9777C2075B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82CF19B-85AC-4121-ADEE-E2DB2B242384}" type="datetime1">
              <a:rPr lang="en-US" smtClean="0"/>
              <a:pPr/>
              <a:t>5/10/2023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A2CDE3E-12B6-45B5-A812-9777C2075BA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1A69DC-9913-4151-9887-01DFCE02CDC9}" type="datetime1">
              <a:rPr lang="en-US" smtClean="0"/>
              <a:pPr/>
              <a:t>5/10/2023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A2CDE3E-12B6-45B5-A812-9777C2075B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58A736E-6EEF-4A65-8D54-CCF87A32D39E}" type="datetime1">
              <a:rPr lang="en-US" smtClean="0"/>
              <a:pPr/>
              <a:t>5/10/2023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A2CDE3E-12B6-45B5-A812-9777C2075BA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705B2E4-43FC-4D49-8B43-B5045028E5C3}" type="datetime1">
              <a:rPr lang="en-US" smtClean="0"/>
              <a:pPr/>
              <a:t>5/10/2023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A2CDE3E-12B6-45B5-A812-9777C2075B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2386127-5901-4ACE-92A1-AB98EEEDA29B}" type="datetime1">
              <a:rPr lang="en-US" smtClean="0"/>
              <a:pPr/>
              <a:t>5/10/2023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A2CDE3E-12B6-45B5-A812-9777C2075B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1EB928A-DD57-4E73-86F6-BFE92D64CCA8}" type="datetime1">
              <a:rPr lang="en-US" smtClean="0"/>
              <a:pPr/>
              <a:t>5/10/2023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A2CDE3E-12B6-45B5-A812-9777C2075B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E9D2B2EF-2E44-4326-A2BE-40C1EE717F84}" type="datetime1">
              <a:rPr lang="en-US" smtClean="0"/>
              <a:pPr/>
              <a:t>5/10/2023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A2CDE3E-12B6-45B5-A812-9777C2075B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B529506-2F3C-426B-AAD5-166B24B7EAD3}" type="datetime1">
              <a:rPr lang="en-US" smtClean="0"/>
              <a:pPr/>
              <a:t>5/10/2023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A2CDE3E-12B6-45B5-A812-9777C2075B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5DBCF7F-4D84-4F58-9412-E525139E4AFD}" type="datetime1">
              <a:rPr lang="en-US" smtClean="0"/>
              <a:pPr/>
              <a:t>5/10/2023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A2CDE3E-12B6-45B5-A812-9777C2075BA6}"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DABEDE4-C553-4CDA-B6C0-090380DDAFF0}" type="datetime1">
              <a:rPr lang="en-US" smtClean="0"/>
              <a:pPr/>
              <a:t>5/10/2023</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A2CDE3E-12B6-45B5-A812-9777C2075BA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cdn.softwaretestinghelp.com/wp-content/qa/uploads/2014/04/mobile-application-challenges-7.jpg" TargetMode="Externa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1"/>
            <a:ext cx="7772400" cy="1371599"/>
          </a:xfrm>
        </p:spPr>
        <p:txBody>
          <a:bodyPr/>
          <a:lstStyle/>
          <a:p>
            <a:r>
              <a:rPr lang="en-US" b="1" i="1" u="sng" dirty="0" smtClean="0">
                <a:solidFill>
                  <a:srgbClr val="0070C0"/>
                </a:solidFill>
              </a:rPr>
              <a:t>TESTING CHALLENGES</a:t>
            </a:r>
            <a:endParaRPr lang="en-US" b="1" i="1" u="sng" dirty="0">
              <a:solidFill>
                <a:srgbClr val="0070C0"/>
              </a:solidFill>
            </a:endParaRPr>
          </a:p>
        </p:txBody>
      </p:sp>
      <p:sp>
        <p:nvSpPr>
          <p:cNvPr id="3" name="Subtitle 2"/>
          <p:cNvSpPr>
            <a:spLocks noGrp="1"/>
          </p:cNvSpPr>
          <p:nvPr>
            <p:ph type="subTitle" idx="1"/>
          </p:nvPr>
        </p:nvSpPr>
        <p:spPr>
          <a:xfrm>
            <a:off x="1371600" y="5334000"/>
            <a:ext cx="6400800" cy="914400"/>
          </a:xfrm>
        </p:spPr>
        <p:txBody>
          <a:bodyPr/>
          <a:lstStyle/>
          <a:p>
            <a:endParaRPr lang="en-US" b="1" dirty="0" smtClean="0">
              <a:solidFill>
                <a:srgbClr val="00B0F0"/>
              </a:solidFill>
            </a:endParaRPr>
          </a:p>
          <a:p>
            <a:r>
              <a:rPr lang="en-US" dirty="0" smtClean="0">
                <a:solidFill>
                  <a:srgbClr val="00B0F0"/>
                </a:solidFill>
              </a:rPr>
              <a:t>by</a:t>
            </a:r>
            <a:r>
              <a:rPr lang="en-US" dirty="0" smtClean="0">
                <a:solidFill>
                  <a:srgbClr val="00B0F0"/>
                </a:solidFill>
              </a:rPr>
              <a:t> B</a:t>
            </a:r>
            <a:r>
              <a:rPr lang="ro-RO" dirty="0" smtClean="0">
                <a:solidFill>
                  <a:srgbClr val="00B0F0"/>
                </a:solidFill>
              </a:rPr>
              <a:t>ă</a:t>
            </a:r>
            <a:r>
              <a:rPr lang="en-US" dirty="0" err="1" smtClean="0">
                <a:solidFill>
                  <a:srgbClr val="00B0F0"/>
                </a:solidFill>
              </a:rPr>
              <a:t>ra</a:t>
            </a:r>
            <a:r>
              <a:rPr lang="ro-RO" dirty="0" smtClean="0">
                <a:solidFill>
                  <a:srgbClr val="00B0F0"/>
                </a:solidFill>
              </a:rPr>
              <a:t>ș</a:t>
            </a:r>
            <a:r>
              <a:rPr lang="en-US" dirty="0" smtClean="0">
                <a:solidFill>
                  <a:srgbClr val="00B0F0"/>
                </a:solidFill>
              </a:rPr>
              <a:t> </a:t>
            </a:r>
            <a:r>
              <a:rPr lang="en-US" dirty="0" err="1" smtClean="0">
                <a:solidFill>
                  <a:srgbClr val="00B0F0"/>
                </a:solidFill>
              </a:rPr>
              <a:t>Flaviu</a:t>
            </a:r>
            <a:r>
              <a:rPr lang="en-US" dirty="0" smtClean="0">
                <a:solidFill>
                  <a:srgbClr val="00B0F0"/>
                </a:solidFill>
              </a:rPr>
              <a:t> </a:t>
            </a:r>
            <a:r>
              <a:rPr lang="en-US" dirty="0" err="1" smtClean="0">
                <a:solidFill>
                  <a:srgbClr val="00B0F0"/>
                </a:solidFill>
              </a:rPr>
              <a:t>Cosmin</a:t>
            </a:r>
            <a:endParaRPr lang="ro-RO" dirty="0" smtClean="0">
              <a:solidFill>
                <a:srgbClr val="00B0F0"/>
              </a:solidFill>
            </a:endParaRPr>
          </a:p>
          <a:p>
            <a:endParaRPr lang="ro-RO" dirty="0" smtClean="0">
              <a:solidFill>
                <a:srgbClr val="00B0F0"/>
              </a:solidFill>
            </a:endParaRP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4A2CDE3E-12B6-45B5-A812-9777C2075BA6}"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10</a:t>
            </a:fld>
            <a:endParaRPr lang="en-US"/>
          </a:p>
        </p:txBody>
      </p:sp>
      <p:sp>
        <p:nvSpPr>
          <p:cNvPr id="3" name="TextBox 2"/>
          <p:cNvSpPr txBox="1"/>
          <p:nvPr/>
        </p:nvSpPr>
        <p:spPr>
          <a:xfrm>
            <a:off x="838200" y="1143000"/>
            <a:ext cx="7620000" cy="4801314"/>
          </a:xfrm>
          <a:prstGeom prst="rect">
            <a:avLst/>
          </a:prstGeom>
          <a:noFill/>
        </p:spPr>
        <p:txBody>
          <a:bodyPr wrap="square" rtlCol="0">
            <a:spAutoFit/>
          </a:bodyPr>
          <a:lstStyle/>
          <a:p>
            <a:r>
              <a:rPr lang="en-US" b="1" u="sng" dirty="0" smtClean="0"/>
              <a:t>Challenge 3. Identifying a Starting Strategy</a:t>
            </a:r>
            <a:endParaRPr lang="en-US" dirty="0" smtClean="0"/>
          </a:p>
          <a:p>
            <a:r>
              <a:rPr lang="en-US" dirty="0" smtClean="0"/>
              <a:t>Ok, so you might have all the tools and the support to begin automating, but what do you actually automate and how? Unfortunately, the tools themselves do not tell you what to automate! In reality, you can’t automate everything so you have to be strategic. </a:t>
            </a:r>
          </a:p>
          <a:p>
            <a:r>
              <a:rPr lang="en-US" dirty="0" smtClean="0"/>
              <a:t>Test automation is really just automatically checking the system, while humans are still needed to do the non-automated testing. Also, remember that the value of a test comes from the information that it provides, not the number of tests executed, nor the frequency. What we care most about is if we are getting the right information so that we can make the best possible decisions when improving the quality of our systems.</a:t>
            </a:r>
          </a:p>
          <a:p>
            <a:r>
              <a:rPr lang="en-US" dirty="0" smtClean="0"/>
              <a:t>Make sure your team and management agree on and understand the desired outcome(s) from your automation plan so that everyone is on the same page! </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11</a:t>
            </a:fld>
            <a:endParaRPr lang="en-US"/>
          </a:p>
        </p:txBody>
      </p:sp>
      <p:sp>
        <p:nvSpPr>
          <p:cNvPr id="3" name="TextBox 2"/>
          <p:cNvSpPr txBox="1"/>
          <p:nvPr/>
        </p:nvSpPr>
        <p:spPr>
          <a:xfrm>
            <a:off x="457200" y="533400"/>
            <a:ext cx="8077200" cy="5078313"/>
          </a:xfrm>
          <a:prstGeom prst="rect">
            <a:avLst/>
          </a:prstGeom>
          <a:noFill/>
        </p:spPr>
        <p:txBody>
          <a:bodyPr wrap="square" rtlCol="0">
            <a:spAutoFit/>
          </a:bodyPr>
          <a:lstStyle/>
          <a:p>
            <a:r>
              <a:rPr lang="en-US" b="1" u="sng" dirty="0" smtClean="0"/>
              <a:t>Challenge 4. Automated test oracles</a:t>
            </a:r>
            <a:endParaRPr lang="en-US" dirty="0" smtClean="0"/>
          </a:p>
          <a:p>
            <a:r>
              <a:rPr lang="en-US" dirty="0" smtClean="0"/>
              <a:t>A challenge with automation is that automated testing requires automated test oracles (an oracle is a mechanism or principle by which a problem in the software can be recognized). Such tools have value in load testing software (by signing on to an application with hundreds or thousands of instances simultaneously), or in checking for intermittent errors in software.</a:t>
            </a:r>
          </a:p>
          <a:p>
            <a:r>
              <a:rPr lang="en-US" dirty="0" smtClean="0"/>
              <a:t> </a:t>
            </a:r>
          </a:p>
          <a:p>
            <a:r>
              <a:rPr lang="en-US" b="1" u="sng" dirty="0" smtClean="0"/>
              <a:t>Challenge 5. Test planning</a:t>
            </a:r>
            <a:endParaRPr lang="en-US" dirty="0" smtClean="0"/>
          </a:p>
          <a:p>
            <a:r>
              <a:rPr lang="en-US" dirty="0" smtClean="0"/>
              <a:t>The success of automated software testing depends on complete and comprehensive test planning. Software development strategies such as test-driven development are highly compatible with the idea of devoting a large part of an organization's testing resources to automated testing. Many large software organizations perform automated testing. Some have developed their own automated testing environments specifically for internal development, and not for resale.</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12</a:t>
            </a:fld>
            <a:endParaRPr lang="en-US"/>
          </a:p>
        </p:txBody>
      </p:sp>
      <p:sp>
        <p:nvSpPr>
          <p:cNvPr id="3" name="TextBox 2"/>
          <p:cNvSpPr txBox="1"/>
          <p:nvPr/>
        </p:nvSpPr>
        <p:spPr>
          <a:xfrm>
            <a:off x="685800" y="457200"/>
            <a:ext cx="7696200" cy="5909310"/>
          </a:xfrm>
          <a:prstGeom prst="rect">
            <a:avLst/>
          </a:prstGeom>
          <a:noFill/>
        </p:spPr>
        <p:txBody>
          <a:bodyPr wrap="square" rtlCol="0">
            <a:spAutoFit/>
          </a:bodyPr>
          <a:lstStyle/>
          <a:p>
            <a:r>
              <a:rPr lang="en-US" b="1" u="sng" dirty="0" smtClean="0"/>
              <a:t>Challenge 6. To cope up with new / modified requirements</a:t>
            </a:r>
            <a:endParaRPr lang="en-US" dirty="0" smtClean="0"/>
          </a:p>
          <a:p>
            <a:r>
              <a:rPr lang="en-US" dirty="0" smtClean="0"/>
              <a:t>Sometimes requirements are changed / added in between the project milestones. It becomes a challenge to cope up with the new changes within the deadline and making sure that all the old ones are working properly.</a:t>
            </a:r>
          </a:p>
          <a:p>
            <a:r>
              <a:rPr lang="en-US" b="1" u="sng" dirty="0" smtClean="0"/>
              <a:t>Challenge 7. Technical Challenges</a:t>
            </a:r>
            <a:endParaRPr lang="en-US" dirty="0" smtClean="0"/>
          </a:p>
          <a:p>
            <a:r>
              <a:rPr lang="en-US" dirty="0" smtClean="0"/>
              <a:t>Test automation needs to be reliable so that when it fails, it is because of incorrect system behavior, not a problem with automated tests. </a:t>
            </a:r>
          </a:p>
          <a:p>
            <a:r>
              <a:rPr lang="en-US" dirty="0" smtClean="0"/>
              <a:t>A solution may be to run the tests as often and repeatedly as you can, especially during the night. </a:t>
            </a:r>
          </a:p>
          <a:p>
            <a:r>
              <a:rPr lang="en-US" dirty="0" smtClean="0"/>
              <a:t>Solution. Good cooperation with the developers is needed to resolve the problems that could appear in </a:t>
            </a:r>
            <a:r>
              <a:rPr lang="en-US" dirty="0" err="1" smtClean="0"/>
              <a:t>automatability</a:t>
            </a:r>
            <a:r>
              <a:rPr lang="en-US" dirty="0" smtClean="0"/>
              <a:t> and testability.</a:t>
            </a:r>
          </a:p>
          <a:p>
            <a:r>
              <a:rPr lang="en-US" b="1" u="sng" dirty="0" smtClean="0"/>
              <a:t>Challenge 8. The costs of automated testing tools</a:t>
            </a:r>
            <a:endParaRPr lang="en-US" dirty="0" smtClean="0"/>
          </a:p>
          <a:p>
            <a:r>
              <a:rPr lang="en-US" dirty="0" smtClean="0"/>
              <a:t>The automated testing tools are expensive but it is worth to pay the costs.</a:t>
            </a:r>
          </a:p>
          <a:p>
            <a:r>
              <a:rPr lang="en-US" b="1" u="sng" dirty="0" smtClean="0"/>
              <a:t>Challenge 9. Appear many versions of programs</a:t>
            </a:r>
            <a:endParaRPr lang="en-US" dirty="0" smtClean="0"/>
          </a:p>
          <a:p>
            <a:r>
              <a:rPr lang="en-US" dirty="0" smtClean="0"/>
              <a:t>New versions of programs appear periodical, and also new versions of operating systems (like Windows) are developed.</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13</a:t>
            </a:fld>
            <a:endParaRPr lang="en-US"/>
          </a:p>
        </p:txBody>
      </p:sp>
      <p:sp>
        <p:nvSpPr>
          <p:cNvPr id="3" name="TextBox 2"/>
          <p:cNvSpPr txBox="1"/>
          <p:nvPr/>
        </p:nvSpPr>
        <p:spPr>
          <a:xfrm>
            <a:off x="533400" y="457200"/>
            <a:ext cx="8077200" cy="5355312"/>
          </a:xfrm>
          <a:prstGeom prst="rect">
            <a:avLst/>
          </a:prstGeom>
          <a:noFill/>
        </p:spPr>
        <p:txBody>
          <a:bodyPr wrap="square" rtlCol="0">
            <a:spAutoFit/>
          </a:bodyPr>
          <a:lstStyle/>
          <a:p>
            <a:r>
              <a:rPr lang="en-US" b="1" u="sng" dirty="0" smtClean="0"/>
              <a:t>Challenge 10. Negative testing in driver code</a:t>
            </a:r>
            <a:endParaRPr lang="en-US" dirty="0" smtClean="0"/>
          </a:p>
          <a:p>
            <a:r>
              <a:rPr lang="en-US" dirty="0" smtClean="0"/>
              <a:t>Testing error paths in driver code is also a significant problem. Because most drivers run in kernel mode, where software has direct access to all hardware resources, errors in driver code – even a simple unhandled message – can cause a system fault (also known as the dreaded blue screen of death). Driver code contains a huge proportion of error-checking code. Only a percent of the code in a driver, runs when encountering error conditions. Testing these errors paths has traditionally been extremely difficult. Diligent developers will step through each of their error paths in the debugger, but a large number of error paths remain untested, until someone – usually a customer working on something unbelievably important – reproduces just the right environment to trigger that error, crash his or her machine and lose that work.</a:t>
            </a:r>
          </a:p>
          <a:p>
            <a:r>
              <a:rPr lang="en-US" b="1" u="sng" dirty="0" smtClean="0"/>
              <a:t>Challenge 11. Operating systems compatibility</a:t>
            </a:r>
            <a:endParaRPr lang="en-US" dirty="0" smtClean="0"/>
          </a:p>
          <a:p>
            <a:r>
              <a:rPr lang="en-US" b="1" u="sng" dirty="0" smtClean="0"/>
              <a:t>Challenge 12. Lack of experience</a:t>
            </a:r>
            <a:endParaRPr lang="en-US" dirty="0" smtClean="0"/>
          </a:p>
          <a:p>
            <a:r>
              <a:rPr lang="en-US" dirty="0" smtClean="0"/>
              <a:t>A big challenge is the lack of experience with virtualization required for the setup and maintenance of multiple test systems with different configurations.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14</a:t>
            </a:fld>
            <a:endParaRPr lang="en-US"/>
          </a:p>
        </p:txBody>
      </p:sp>
      <p:sp>
        <p:nvSpPr>
          <p:cNvPr id="3" name="TextBox 2"/>
          <p:cNvSpPr txBox="1"/>
          <p:nvPr/>
        </p:nvSpPr>
        <p:spPr>
          <a:xfrm>
            <a:off x="457200" y="762001"/>
            <a:ext cx="8229600" cy="5355312"/>
          </a:xfrm>
          <a:prstGeom prst="rect">
            <a:avLst/>
          </a:prstGeom>
          <a:noFill/>
        </p:spPr>
        <p:txBody>
          <a:bodyPr wrap="square" rtlCol="0">
            <a:spAutoFit/>
          </a:bodyPr>
          <a:lstStyle/>
          <a:p>
            <a:r>
              <a:rPr lang="en-US" b="1" u="sng" dirty="0" smtClean="0"/>
              <a:t>Challenge 13. Multiple data</a:t>
            </a:r>
            <a:endParaRPr lang="en-US" dirty="0" smtClean="0"/>
          </a:p>
          <a:p>
            <a:r>
              <a:rPr lang="en-US" dirty="0" smtClean="0"/>
              <a:t>In relational databases, updating a record can write data in multiple tables, and cause update to multiple indexes. The data record are contained in multiple files (called tables) and programs reference, some subset of the fields of data across the database. Problems would occur when a user request a data while another user is in the process of updating the database record.</a:t>
            </a:r>
          </a:p>
          <a:p>
            <a:r>
              <a:rPr lang="en-US" dirty="0" smtClean="0"/>
              <a:t>Solution. A way to look for errors is to generate lots of database activities from multiple users at the same time. The goal is to produce tests that would generate lots of conditions and could detect the bugs and provide enough failure information to the developers so they could isolate the cause and have some chance at fixing the bugs.</a:t>
            </a:r>
          </a:p>
          <a:p>
            <a:r>
              <a:rPr lang="en-US" b="1" u="sng" dirty="0" smtClean="0"/>
              <a:t>Challenge 14. Nonfunctional quality attributes</a:t>
            </a:r>
            <a:r>
              <a:rPr lang="en-US" dirty="0" smtClean="0"/>
              <a:t> </a:t>
            </a:r>
          </a:p>
          <a:p>
            <a:r>
              <a:rPr lang="en-US" dirty="0" smtClean="0"/>
              <a:t>-such as: reliability, robustness and recoverability. </a:t>
            </a:r>
          </a:p>
          <a:p>
            <a:r>
              <a:rPr lang="en-US" b="1" u="sng" dirty="0" smtClean="0"/>
              <a:t>Challenge 15. Pressing hotkeys </a:t>
            </a:r>
            <a:endParaRPr lang="en-US" dirty="0" smtClean="0"/>
          </a:p>
          <a:p>
            <a:r>
              <a:rPr lang="en-US" dirty="0" smtClean="0"/>
              <a:t>Hotkeys are keyboard shortcuts used in the application. </a:t>
            </a:r>
          </a:p>
          <a:p>
            <a:r>
              <a:rPr lang="en-US" b="1" u="sng" dirty="0" smtClean="0"/>
              <a:t>Challenge 16. Testing devices</a:t>
            </a:r>
            <a:endParaRPr lang="en-US" dirty="0" smtClean="0"/>
          </a:p>
          <a:p>
            <a:r>
              <a:rPr lang="en-US" dirty="0" smtClean="0"/>
              <a:t>All the testers face this huge challenge.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15</a:t>
            </a:fld>
            <a:endParaRPr lang="en-US"/>
          </a:p>
        </p:txBody>
      </p:sp>
      <p:pic>
        <p:nvPicPr>
          <p:cNvPr id="3" name="Picture 2" descr=" "/>
          <p:cNvPicPr/>
          <p:nvPr/>
        </p:nvPicPr>
        <p:blipFill>
          <a:blip r:embed="rId2"/>
          <a:srcRect/>
          <a:stretch>
            <a:fillRect/>
          </a:stretch>
        </p:blipFill>
        <p:spPr bwMode="auto">
          <a:xfrm>
            <a:off x="1828800" y="1143000"/>
            <a:ext cx="5372100" cy="40290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16</a:t>
            </a:fld>
            <a:endParaRPr lang="en-US"/>
          </a:p>
        </p:txBody>
      </p:sp>
      <p:pic>
        <p:nvPicPr>
          <p:cNvPr id="3" name="Picture 2" descr="mobile application challenges 7">
            <a:hlinkClick r:id="rId2"/>
          </p:cNvPr>
          <p:cNvPicPr/>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2209800" y="1600200"/>
            <a:ext cx="4762500" cy="2209800"/>
          </a:xfrm>
          <a:prstGeom prst="rect">
            <a:avLst/>
          </a:prstGeom>
          <a:noFill/>
          <a:ln>
            <a:noFill/>
          </a:ln>
        </p:spPr>
      </p:pic>
      <p:pic>
        <p:nvPicPr>
          <p:cNvPr id="4" name="Picture 3" descr="Imagini pentru jpg software testing challenges"/>
          <p:cNvPicPr/>
          <p:nvPr/>
        </p:nvPicPr>
        <p:blipFill>
          <a:blip r:embed="rId4"/>
          <a:srcRect/>
          <a:stretch>
            <a:fillRect/>
          </a:stretch>
        </p:blipFill>
        <p:spPr bwMode="auto">
          <a:xfrm>
            <a:off x="3276600" y="4343400"/>
            <a:ext cx="2819400" cy="1619250"/>
          </a:xfrm>
          <a:prstGeom prst="rect">
            <a:avLst/>
          </a:prstGeom>
          <a:noFill/>
          <a:ln w="9525">
            <a:noFill/>
            <a:miter lim="800000"/>
            <a:headEnd/>
            <a:tailEnd/>
          </a:ln>
        </p:spPr>
      </p:pic>
      <p:sp>
        <p:nvSpPr>
          <p:cNvPr id="5" name="TextBox 4"/>
          <p:cNvSpPr txBox="1"/>
          <p:nvPr/>
        </p:nvSpPr>
        <p:spPr>
          <a:xfrm>
            <a:off x="762000" y="838200"/>
            <a:ext cx="7543800" cy="646331"/>
          </a:xfrm>
          <a:prstGeom prst="rect">
            <a:avLst/>
          </a:prstGeom>
          <a:noFill/>
        </p:spPr>
        <p:txBody>
          <a:bodyPr wrap="square" rtlCol="0">
            <a:spAutoFit/>
          </a:bodyPr>
          <a:lstStyle/>
          <a:p>
            <a:pPr algn="ctr"/>
            <a:r>
              <a:rPr lang="en-US" b="1" u="sng" dirty="0" smtClean="0"/>
              <a:t>2.Challenges of the Mobile Application Testing</a:t>
            </a:r>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17</a:t>
            </a:fld>
            <a:endParaRPr lang="en-US"/>
          </a:p>
        </p:txBody>
      </p:sp>
      <p:sp>
        <p:nvSpPr>
          <p:cNvPr id="3" name="TextBox 2"/>
          <p:cNvSpPr txBox="1"/>
          <p:nvPr/>
        </p:nvSpPr>
        <p:spPr>
          <a:xfrm>
            <a:off x="533400" y="609600"/>
            <a:ext cx="8077200" cy="5632311"/>
          </a:xfrm>
          <a:prstGeom prst="rect">
            <a:avLst/>
          </a:prstGeom>
          <a:noFill/>
        </p:spPr>
        <p:txBody>
          <a:bodyPr wrap="square" rtlCol="0">
            <a:spAutoFit/>
          </a:bodyPr>
          <a:lstStyle/>
          <a:p>
            <a:r>
              <a:rPr lang="en-US" dirty="0" err="1" smtClean="0"/>
              <a:t>h</a:t>
            </a:r>
            <a:r>
              <a:rPr lang="en-US" b="1" u="sng" dirty="0" err="1" smtClean="0"/>
              <a:t>Challenge</a:t>
            </a:r>
            <a:r>
              <a:rPr lang="en-US" b="1" u="sng" dirty="0" smtClean="0"/>
              <a:t> 1.Operating systems</a:t>
            </a:r>
            <a:endParaRPr lang="en-US" dirty="0" smtClean="0"/>
          </a:p>
          <a:p>
            <a:r>
              <a:rPr lang="en-US" dirty="0" smtClean="0"/>
              <a:t>Testing is a industry that is constantly changing. The movement towards mobile devices has brought a whole different set of challenges to the testing world. Mobile application run on top of new operating systems that are still only partially reliable. Many mobile applications have failures because of the operating systems problems. New versions of mobile operating systems are frequently released, not always backward compatible with previous versions. This means that testers have to test that the app developed support older OS versions and older API’s.</a:t>
            </a:r>
          </a:p>
          <a:p>
            <a:r>
              <a:rPr lang="en-US" b="1" u="sng" dirty="0" smtClean="0"/>
              <a:t>Challenge 2.Mobile devices network connectivity</a:t>
            </a:r>
            <a:endParaRPr lang="en-US" dirty="0" smtClean="0"/>
          </a:p>
          <a:p>
            <a:r>
              <a:rPr lang="en-US" dirty="0" smtClean="0"/>
              <a:t>Mobile device connectivity has several standards for mobile data connection such as(edge, </a:t>
            </a:r>
            <a:r>
              <a:rPr lang="en-US" dirty="0" err="1" smtClean="0"/>
              <a:t>wi-fi</a:t>
            </a:r>
            <a:r>
              <a:rPr lang="en-US" dirty="0" smtClean="0"/>
              <a:t>, </a:t>
            </a:r>
            <a:r>
              <a:rPr lang="en-US" dirty="0" err="1" smtClean="0"/>
              <a:t>umts</a:t>
            </a:r>
            <a:r>
              <a:rPr lang="en-US" dirty="0" smtClean="0"/>
              <a:t>, 3G, 4G, 5G) and the testers should try to test the application against each one of them. The real challenge comes when trying to test on 3G and lower data connections since most of them are out of use and most of the devices only use 4G. </a:t>
            </a:r>
          </a:p>
          <a:p>
            <a:r>
              <a:rPr lang="en-US" dirty="0" smtClean="0"/>
              <a:t>The mobile app tester has to cross check that the application works smoothly on all the networks. To get this done the tester has to ensure that he executes the tests on all the network types.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18</a:t>
            </a:fld>
            <a:endParaRPr lang="en-US"/>
          </a:p>
        </p:txBody>
      </p:sp>
      <p:sp>
        <p:nvSpPr>
          <p:cNvPr id="3" name="TextBox 2"/>
          <p:cNvSpPr txBox="1"/>
          <p:nvPr/>
        </p:nvSpPr>
        <p:spPr>
          <a:xfrm>
            <a:off x="457200" y="457200"/>
            <a:ext cx="8077200" cy="5909310"/>
          </a:xfrm>
          <a:prstGeom prst="rect">
            <a:avLst/>
          </a:prstGeom>
          <a:noFill/>
        </p:spPr>
        <p:txBody>
          <a:bodyPr wrap="square" rtlCol="0">
            <a:spAutoFit/>
          </a:bodyPr>
          <a:lstStyle/>
          <a:p>
            <a:r>
              <a:rPr lang="en-US" b="1" u="sng" dirty="0" smtClean="0"/>
              <a:t>Challenge 3.Multiple mobile devices</a:t>
            </a:r>
            <a:endParaRPr lang="en-US" dirty="0" smtClean="0"/>
          </a:p>
          <a:p>
            <a:r>
              <a:rPr lang="en-US" dirty="0" smtClean="0"/>
              <a:t>A huge challenge is represented by the multitude of mobile devices. Exists multiple mobile platforms &amp; versions. The rate of </a:t>
            </a:r>
            <a:r>
              <a:rPr lang="en-US" dirty="0" err="1" smtClean="0"/>
              <a:t>smartphone</a:t>
            </a:r>
            <a:r>
              <a:rPr lang="en-US" dirty="0" smtClean="0"/>
              <a:t> adoption is growing. Coming up with bug-free and well-tested mobile apps can be challenging due to the diversity involved in mobile app testing and quality analysis. Performance testing is more costing, complex, consuming comparing to the desktop and web application. Testers must test the various devices and operation systems in different networking conditions. Providing testing coverage for all the devices is a major challenge, even for the big organizations. </a:t>
            </a:r>
          </a:p>
          <a:p>
            <a:r>
              <a:rPr lang="en-US" dirty="0" smtClean="0"/>
              <a:t>To cope with the changes in the mobile devices and the platforms, it is important for the testers to stay updated with the latest trends in the industry.</a:t>
            </a:r>
          </a:p>
          <a:p>
            <a:r>
              <a:rPr lang="en-US" b="1" u="sng" dirty="0" smtClean="0"/>
              <a:t>Challenge 4.Power consumption and battery life</a:t>
            </a:r>
            <a:endParaRPr lang="en-US" dirty="0" smtClean="0"/>
          </a:p>
          <a:p>
            <a:r>
              <a:rPr lang="en-US" dirty="0" smtClean="0"/>
              <a:t> The innovation in the battery storage capacity field hasn’t been as quick as in the app consumption. We are running lots of apps during the day and several processes are running on background without us even noticing. When testing mobile apps we need to make sure that the power consumption is kept minimal and the app is developed by keeping the best practices in mind.</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19</a:t>
            </a:fld>
            <a:endParaRPr lang="en-US"/>
          </a:p>
        </p:txBody>
      </p:sp>
      <p:sp>
        <p:nvSpPr>
          <p:cNvPr id="3" name="TextBox 2"/>
          <p:cNvSpPr txBox="1"/>
          <p:nvPr/>
        </p:nvSpPr>
        <p:spPr>
          <a:xfrm>
            <a:off x="685800" y="457200"/>
            <a:ext cx="8077200" cy="5909310"/>
          </a:xfrm>
          <a:prstGeom prst="rect">
            <a:avLst/>
          </a:prstGeom>
          <a:noFill/>
        </p:spPr>
        <p:txBody>
          <a:bodyPr wrap="square" rtlCol="0">
            <a:spAutoFit/>
          </a:bodyPr>
          <a:lstStyle/>
          <a:p>
            <a:r>
              <a:rPr lang="en-US" b="1" u="sng" dirty="0" smtClean="0"/>
              <a:t>Challenge 5.Usability</a:t>
            </a:r>
            <a:endParaRPr lang="en-US" dirty="0" smtClean="0"/>
          </a:p>
          <a:p>
            <a:r>
              <a:rPr lang="en-US" dirty="0" smtClean="0"/>
              <a:t>Mobile device screens are relatively small and there are always more data we would like to present than possible to fit to the screen. It’s challenging to keep the interaction clean and simple for the user, and at the same time display all the necessary information. Font size and readability are other challenging factors of usability.</a:t>
            </a:r>
          </a:p>
          <a:p>
            <a:r>
              <a:rPr lang="en-US" b="1" u="sng" dirty="0" smtClean="0"/>
              <a:t>Challenge 6.Internationalisation</a:t>
            </a:r>
            <a:endParaRPr lang="en-US" dirty="0" smtClean="0"/>
          </a:p>
          <a:p>
            <a:r>
              <a:rPr lang="en-US" dirty="0" smtClean="0"/>
              <a:t>Most of the apps are designed to be used on international markets. Testers should also take into account regional traits (locale settings, </a:t>
            </a:r>
            <a:r>
              <a:rPr lang="en-US" dirty="0" err="1" smtClean="0"/>
              <a:t>timezones</a:t>
            </a:r>
            <a:r>
              <a:rPr lang="en-US" dirty="0" smtClean="0"/>
              <a:t>), target audience and most important, translation.</a:t>
            </a:r>
          </a:p>
          <a:p>
            <a:r>
              <a:rPr lang="en-US" b="1" u="sng" dirty="0" smtClean="0"/>
              <a:t>Challenge 7.Many different testing tools</a:t>
            </a:r>
            <a:endParaRPr lang="en-US" dirty="0" smtClean="0"/>
          </a:p>
          <a:p>
            <a:r>
              <a:rPr lang="en-US" dirty="0" smtClean="0"/>
              <a:t>Another obstacle for developers and testers is the choice of the right tools for mobile app testing. There are so many tools out there that it is impossible to choose from, unless you have a mobile testing strategy and you know exactly what you need to make your testing plan happen.</a:t>
            </a:r>
          </a:p>
          <a:p>
            <a:r>
              <a:rPr lang="en-US" b="1" u="sng" dirty="0" smtClean="0"/>
              <a:t>Challenge 8.The Time constraints </a:t>
            </a:r>
            <a:endParaRPr lang="en-US" dirty="0" smtClean="0"/>
          </a:p>
          <a:p>
            <a:r>
              <a:rPr lang="en-US" dirty="0" smtClean="0"/>
              <a:t>Users demand shorter delivery time days for a mobile app which ties up the process of testing. Ample timelines need be framed for effective testing and later release.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TESTING CHALLENGES</a:t>
            </a:r>
            <a:endParaRPr lang="en-US" b="1" dirty="0"/>
          </a:p>
        </p:txBody>
      </p:sp>
      <p:pic>
        <p:nvPicPr>
          <p:cNvPr id="4" name="Content Placeholder 3" descr="C:\Users\baras\Desktop\Struggles-or-troubles-faced-by-Software-Testers..jpg"/>
          <p:cNvPicPr>
            <a:picLocks noGrp="1"/>
          </p:cNvPicPr>
          <p:nvPr>
            <p:ph idx="1"/>
          </p:nvPr>
        </p:nvPicPr>
        <p:blipFill>
          <a:blip r:embed="rId2" cstate="print"/>
          <a:stretch>
            <a:fillRect/>
          </a:stretch>
        </p:blipFill>
        <p:spPr bwMode="auto">
          <a:xfrm>
            <a:off x="503238" y="579286"/>
            <a:ext cx="8183562" cy="408970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4A2CDE3E-12B6-45B5-A812-9777C2075BA6}"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20</a:t>
            </a:fld>
            <a:endParaRPr lang="en-US"/>
          </a:p>
        </p:txBody>
      </p:sp>
      <p:sp>
        <p:nvSpPr>
          <p:cNvPr id="3" name="TextBox 2"/>
          <p:cNvSpPr txBox="1"/>
          <p:nvPr/>
        </p:nvSpPr>
        <p:spPr>
          <a:xfrm>
            <a:off x="533400" y="762000"/>
            <a:ext cx="8077200" cy="5355312"/>
          </a:xfrm>
          <a:prstGeom prst="rect">
            <a:avLst/>
          </a:prstGeom>
          <a:noFill/>
        </p:spPr>
        <p:txBody>
          <a:bodyPr wrap="square" rtlCol="0">
            <a:spAutoFit/>
          </a:bodyPr>
          <a:lstStyle/>
          <a:p>
            <a:r>
              <a:rPr lang="en-US" b="1" u="sng" dirty="0" smtClean="0"/>
              <a:t>Challenge 9. Browsers compatibility</a:t>
            </a:r>
            <a:endParaRPr lang="en-US" dirty="0" smtClean="0"/>
          </a:p>
          <a:p>
            <a:r>
              <a:rPr lang="en-US" dirty="0" smtClean="0"/>
              <a:t>Mobile browsers are optimized so as to display Web content most effectively for small screens on portable devices. Mobile browser software must be small and efficient to accommodate the low memory capacity and low-bandwidth of wireless handheld devices. Typically, they were stripped-down web browsers, however, some recent mobile browsers can handle latest technologies also such as CSS 2.1, JavaScript and Ajax.</a:t>
            </a:r>
          </a:p>
          <a:p>
            <a:pPr fontAlgn="base"/>
            <a:r>
              <a:rPr lang="en-US" b="1" u="sng" dirty="0" smtClean="0"/>
              <a:t>Challenge 10. Data security</a:t>
            </a:r>
            <a:endParaRPr lang="en-US" b="1" dirty="0" smtClean="0"/>
          </a:p>
          <a:p>
            <a:pPr fontAlgn="base"/>
            <a:r>
              <a:rPr lang="en-US" dirty="0" smtClean="0"/>
              <a:t>With a massive amount of critical and personal information being shared and stored, securing the data has become a significant part of mobile testing. Applications are prone to malicious activities like security trespasses, and hence need strict security tests and constant monitoring. The U.S. government has initiated an extraordinary outreach campaign to foreign allies, trying to persuade wireless and internet service providers in these countries to avoid telecommunications equipment from China’s </a:t>
            </a:r>
            <a:r>
              <a:rPr lang="en-US" dirty="0" err="1" smtClean="0"/>
              <a:t>Huawei</a:t>
            </a:r>
            <a:r>
              <a:rPr lang="en-US" dirty="0" smtClean="0"/>
              <a:t> Technologies Co.,  because they intrude into the lives of people and spy them.</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21</a:t>
            </a:fld>
            <a:endParaRPr lang="en-US"/>
          </a:p>
        </p:txBody>
      </p:sp>
      <p:pic>
        <p:nvPicPr>
          <p:cNvPr id="2050" name="Picture 2" descr="Imagini pentru mobile testing solutions jpg"/>
          <p:cNvPicPr>
            <a:picLocks noChangeAspect="1" noChangeArrowheads="1"/>
          </p:cNvPicPr>
          <p:nvPr/>
        </p:nvPicPr>
        <p:blipFill>
          <a:blip r:embed="rId2"/>
          <a:srcRect/>
          <a:stretch>
            <a:fillRect/>
          </a:stretch>
        </p:blipFill>
        <p:spPr bwMode="auto">
          <a:xfrm>
            <a:off x="762000" y="1905000"/>
            <a:ext cx="7734300" cy="4171951"/>
          </a:xfrm>
          <a:prstGeom prst="rect">
            <a:avLst/>
          </a:prstGeom>
          <a:noFill/>
        </p:spPr>
      </p:pic>
      <p:sp>
        <p:nvSpPr>
          <p:cNvPr id="4" name="TextBox 3"/>
          <p:cNvSpPr txBox="1"/>
          <p:nvPr/>
        </p:nvSpPr>
        <p:spPr>
          <a:xfrm>
            <a:off x="914400" y="914400"/>
            <a:ext cx="7162800" cy="646331"/>
          </a:xfrm>
          <a:prstGeom prst="rect">
            <a:avLst/>
          </a:prstGeom>
          <a:noFill/>
        </p:spPr>
        <p:txBody>
          <a:bodyPr wrap="square" rtlCol="0">
            <a:spAutoFit/>
          </a:bodyPr>
          <a:lstStyle/>
          <a:p>
            <a:pPr algn="ctr"/>
            <a:r>
              <a:rPr lang="en-US" b="1" u="sng" dirty="0" smtClean="0"/>
              <a:t>2.1.Solutions for mobile testing</a:t>
            </a:r>
            <a:endParaRPr lang="en-US"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22</a:t>
            </a:fld>
            <a:endParaRPr lang="en-US"/>
          </a:p>
        </p:txBody>
      </p:sp>
      <p:sp>
        <p:nvSpPr>
          <p:cNvPr id="3" name="TextBox 2"/>
          <p:cNvSpPr txBox="1"/>
          <p:nvPr/>
        </p:nvSpPr>
        <p:spPr>
          <a:xfrm>
            <a:off x="457200" y="533400"/>
            <a:ext cx="8305800" cy="5632311"/>
          </a:xfrm>
          <a:prstGeom prst="rect">
            <a:avLst/>
          </a:prstGeom>
          <a:noFill/>
        </p:spPr>
        <p:txBody>
          <a:bodyPr wrap="square" rtlCol="0">
            <a:spAutoFit/>
          </a:bodyPr>
          <a:lstStyle/>
          <a:p>
            <a:r>
              <a:rPr lang="en-US" b="1" u="sng" dirty="0" smtClean="0"/>
              <a:t>1.Mobile Test Lab</a:t>
            </a:r>
            <a:endParaRPr lang="en-US" dirty="0" smtClean="0"/>
          </a:p>
          <a:p>
            <a:r>
              <a:rPr lang="en-US" dirty="0" smtClean="0"/>
              <a:t>If your mobile test needs are immense and often, a good idea is to invest in creating your own mobile test lab. Or one can as well look for solutions to hire an external test lab or explore the cloud mobile lab solutions. this lab will ensure that you have not simply tested your app on an emulator or simulator but on the actual real device. Also, you have catered well the variability of OS, device type, fragmentation, screen, memory and other factors which can impact your application functioning on the mobile device.</a:t>
            </a:r>
          </a:p>
          <a:p>
            <a:r>
              <a:rPr lang="en-US" b="1" u="sng" dirty="0" smtClean="0"/>
              <a:t>2.The Right Testing Solution</a:t>
            </a:r>
            <a:endParaRPr lang="en-US" dirty="0" smtClean="0"/>
          </a:p>
          <a:p>
            <a:r>
              <a:rPr lang="en-US" dirty="0" smtClean="0"/>
              <a:t>The most crucial part of mobile applications testing is the test automation. In automation testing the right solution is using one of the many solutions available in the market- </a:t>
            </a:r>
            <a:r>
              <a:rPr lang="en-US" dirty="0" err="1" smtClean="0"/>
              <a:t>Robotium</a:t>
            </a:r>
            <a:r>
              <a:rPr lang="en-US" dirty="0" smtClean="0"/>
              <a:t>, </a:t>
            </a:r>
            <a:r>
              <a:rPr lang="en-US" dirty="0" err="1" smtClean="0"/>
              <a:t>Appium</a:t>
            </a:r>
            <a:r>
              <a:rPr lang="en-US" dirty="0" smtClean="0"/>
              <a:t>, Calabash from open source, and in commercial – eggplant, perfecto etc adapted at the app specifications. The tester needs to have an understanding of which tool can help him in executing the process. The decision is based on the operating system the application belongs to, followed by the fact that the tool is free or paid. The existing automation tools for testing on mobile devices essentially use record and playback.</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23</a:t>
            </a:fld>
            <a:endParaRPr lang="en-US"/>
          </a:p>
        </p:txBody>
      </p:sp>
      <p:sp>
        <p:nvSpPr>
          <p:cNvPr id="3" name="TextBox 2"/>
          <p:cNvSpPr txBox="1"/>
          <p:nvPr/>
        </p:nvSpPr>
        <p:spPr>
          <a:xfrm>
            <a:off x="533400" y="533400"/>
            <a:ext cx="8229600" cy="4524315"/>
          </a:xfrm>
          <a:prstGeom prst="rect">
            <a:avLst/>
          </a:prstGeom>
          <a:noFill/>
        </p:spPr>
        <p:txBody>
          <a:bodyPr wrap="square" rtlCol="0">
            <a:spAutoFit/>
          </a:bodyPr>
          <a:lstStyle/>
          <a:p>
            <a:r>
              <a:rPr lang="en-US" b="1" u="sng" dirty="0" smtClean="0"/>
              <a:t>3.Using emulators and simulators as a testing tool</a:t>
            </a:r>
            <a:endParaRPr lang="en-US" dirty="0" smtClean="0"/>
          </a:p>
          <a:p>
            <a:r>
              <a:rPr lang="en-US" dirty="0" smtClean="0"/>
              <a:t> </a:t>
            </a:r>
          </a:p>
          <a:p>
            <a:r>
              <a:rPr lang="en-US" dirty="0" smtClean="0"/>
              <a:t>Emulators have limitations. Emulators and simulators are merely approximations of devices that can give a false sense that applications support all test requirements like performance, security and fault-tolerance in different geographies and networks. The software version they emulate is not always up-to-date and does not follow regularly the real life firmware versions. In addition they do not offer advanced testing capabilities like automation that can significantly speed up the testing process and save valuable resources.</a:t>
            </a:r>
          </a:p>
          <a:p>
            <a:r>
              <a:rPr lang="en-US" dirty="0" smtClean="0"/>
              <a:t>Mobile applications that are free of faults and errors provide a better user experience which has a direct impact on the business side of the application, so the tester job has a great impact over the quality of the product.</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24</a:t>
            </a:fld>
            <a:endParaRPr lang="en-US"/>
          </a:p>
        </p:txBody>
      </p:sp>
      <p:sp>
        <p:nvSpPr>
          <p:cNvPr id="3" name="TextBox 2"/>
          <p:cNvSpPr txBox="1"/>
          <p:nvPr/>
        </p:nvSpPr>
        <p:spPr>
          <a:xfrm>
            <a:off x="762000" y="533400"/>
            <a:ext cx="7772400" cy="369332"/>
          </a:xfrm>
          <a:prstGeom prst="rect">
            <a:avLst/>
          </a:prstGeom>
          <a:noFill/>
        </p:spPr>
        <p:txBody>
          <a:bodyPr wrap="square" rtlCol="0">
            <a:spAutoFit/>
          </a:bodyPr>
          <a:lstStyle/>
          <a:p>
            <a:pPr algn="ctr"/>
            <a:r>
              <a:rPr lang="en-US" b="1" u="sng" dirty="0" smtClean="0"/>
              <a:t>3.Personal and other challenges faced by the testers</a:t>
            </a:r>
            <a:endParaRPr lang="en-US" dirty="0"/>
          </a:p>
        </p:txBody>
      </p:sp>
      <p:pic>
        <p:nvPicPr>
          <p:cNvPr id="4" name="Picture 3" descr="Imagini pentru jpg software testing challenges"/>
          <p:cNvPicPr/>
          <p:nvPr/>
        </p:nvPicPr>
        <p:blipFill>
          <a:blip r:embed="rId2"/>
          <a:srcRect/>
          <a:stretch>
            <a:fillRect/>
          </a:stretch>
        </p:blipFill>
        <p:spPr bwMode="auto">
          <a:xfrm>
            <a:off x="2819400" y="990600"/>
            <a:ext cx="3276600" cy="1390650"/>
          </a:xfrm>
          <a:prstGeom prst="rect">
            <a:avLst/>
          </a:prstGeom>
          <a:noFill/>
          <a:ln w="9525">
            <a:noFill/>
            <a:miter lim="800000"/>
            <a:headEnd/>
            <a:tailEnd/>
          </a:ln>
        </p:spPr>
      </p:pic>
      <p:pic>
        <p:nvPicPr>
          <p:cNvPr id="5" name="Picture 4" descr="Imagini pentru jpg software testing challenges"/>
          <p:cNvPicPr/>
          <p:nvPr/>
        </p:nvPicPr>
        <p:blipFill>
          <a:blip r:embed="rId3"/>
          <a:srcRect/>
          <a:stretch>
            <a:fillRect/>
          </a:stretch>
        </p:blipFill>
        <p:spPr bwMode="auto">
          <a:xfrm>
            <a:off x="2819400" y="2514600"/>
            <a:ext cx="3314700" cy="1381125"/>
          </a:xfrm>
          <a:prstGeom prst="rect">
            <a:avLst/>
          </a:prstGeom>
          <a:noFill/>
          <a:ln w="9525">
            <a:noFill/>
            <a:miter lim="800000"/>
            <a:headEnd/>
            <a:tailEnd/>
          </a:ln>
        </p:spPr>
      </p:pic>
      <p:pic>
        <p:nvPicPr>
          <p:cNvPr id="6" name="Picture 5" descr="Imagini pentru jpg software testing challenges"/>
          <p:cNvPicPr/>
          <p:nvPr/>
        </p:nvPicPr>
        <p:blipFill>
          <a:blip r:embed="rId4"/>
          <a:srcRect/>
          <a:stretch>
            <a:fillRect/>
          </a:stretch>
        </p:blipFill>
        <p:spPr bwMode="auto">
          <a:xfrm>
            <a:off x="3581400" y="4038600"/>
            <a:ext cx="2143125" cy="214312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25</a:t>
            </a:fld>
            <a:endParaRPr lang="en-US"/>
          </a:p>
        </p:txBody>
      </p:sp>
      <p:sp>
        <p:nvSpPr>
          <p:cNvPr id="3" name="TextBox 2"/>
          <p:cNvSpPr txBox="1"/>
          <p:nvPr/>
        </p:nvSpPr>
        <p:spPr>
          <a:xfrm>
            <a:off x="685800" y="1295400"/>
            <a:ext cx="7924800" cy="1200329"/>
          </a:xfrm>
          <a:prstGeom prst="rect">
            <a:avLst/>
          </a:prstGeom>
          <a:noFill/>
        </p:spPr>
        <p:txBody>
          <a:bodyPr wrap="square" rtlCol="0">
            <a:spAutoFit/>
          </a:bodyPr>
          <a:lstStyle/>
          <a:p>
            <a:r>
              <a:rPr lang="en-US" b="1" u="sng" dirty="0" smtClean="0"/>
              <a:t>3.1.Personal challenges of testers and solutions for these</a:t>
            </a:r>
            <a:endParaRPr lang="en-US" dirty="0" smtClean="0"/>
          </a:p>
          <a:p>
            <a:r>
              <a:rPr lang="en-US" dirty="0" smtClean="0"/>
              <a:t>The </a:t>
            </a:r>
            <a:r>
              <a:rPr lang="en-US" dirty="0" err="1" smtClean="0"/>
              <a:t>thoughest</a:t>
            </a:r>
            <a:r>
              <a:rPr lang="en-US" dirty="0" smtClean="0"/>
              <a:t> challenge currently faced by the testers appear to be those involving their relationships with other people.</a:t>
            </a:r>
          </a:p>
          <a:p>
            <a:endParaRPr lang="en-US" dirty="0"/>
          </a:p>
        </p:txBody>
      </p:sp>
      <p:pic>
        <p:nvPicPr>
          <p:cNvPr id="4" name="Picture 3" descr="Imagini pentru Building Relationships jpg"/>
          <p:cNvPicPr/>
          <p:nvPr/>
        </p:nvPicPr>
        <p:blipFill>
          <a:blip r:embed="rId2"/>
          <a:srcRect/>
          <a:stretch>
            <a:fillRect/>
          </a:stretch>
        </p:blipFill>
        <p:spPr bwMode="auto">
          <a:xfrm>
            <a:off x="2590800" y="2362200"/>
            <a:ext cx="3962400" cy="3019426"/>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26</a:t>
            </a:fld>
            <a:endParaRPr lang="en-US"/>
          </a:p>
        </p:txBody>
      </p:sp>
      <p:sp>
        <p:nvSpPr>
          <p:cNvPr id="4" name="TextBox 3"/>
          <p:cNvSpPr txBox="1"/>
          <p:nvPr/>
        </p:nvSpPr>
        <p:spPr>
          <a:xfrm>
            <a:off x="609600" y="533400"/>
            <a:ext cx="7620000" cy="5078313"/>
          </a:xfrm>
          <a:prstGeom prst="rect">
            <a:avLst/>
          </a:prstGeom>
          <a:noFill/>
        </p:spPr>
        <p:txBody>
          <a:bodyPr wrap="square" rtlCol="0">
            <a:spAutoFit/>
          </a:bodyPr>
          <a:lstStyle/>
          <a:p>
            <a:r>
              <a:rPr lang="en-US" b="1" u="sng" dirty="0" smtClean="0"/>
              <a:t>Challenge 1. Building Relationships with Developers</a:t>
            </a:r>
            <a:endParaRPr lang="en-US" dirty="0" smtClean="0"/>
          </a:p>
          <a:p>
            <a:r>
              <a:rPr lang="en-US" dirty="0" smtClean="0"/>
              <a:t>The challenge is to move from the ”us versus them” mindset to the interdependent teamwork approach “us and them”. Inevitable conflicts and tensions arise between the developers and the test team. It’s very important that the testers to have the right attitude toward the developers, to speak warmly with them and diplomatically. They are not </a:t>
            </a:r>
            <a:r>
              <a:rPr lang="en-US" dirty="0" err="1" smtClean="0"/>
              <a:t>adversars</a:t>
            </a:r>
            <a:r>
              <a:rPr lang="en-US" dirty="0" smtClean="0"/>
              <a:t>, but members of the same team. The challenge is to obtain the right balance of rigorous testing and cooperation in order to function as an effective team.</a:t>
            </a:r>
          </a:p>
          <a:p>
            <a:r>
              <a:rPr lang="en-US" b="1" u="sng" dirty="0" smtClean="0"/>
              <a:t>Solutions:</a:t>
            </a:r>
            <a:r>
              <a:rPr lang="en-US" b="1" dirty="0" smtClean="0"/>
              <a:t> </a:t>
            </a:r>
            <a:r>
              <a:rPr lang="en-US" dirty="0" smtClean="0"/>
              <a:t>The primary solution is to view testing as a win-win activity that involves many people, tools, throughout a project’s life cycle. Teamwork is essential.</a:t>
            </a:r>
          </a:p>
          <a:p>
            <a:r>
              <a:rPr lang="en-US" b="1" dirty="0" smtClean="0"/>
              <a:t>1.1)</a:t>
            </a:r>
            <a:r>
              <a:rPr lang="en-US" dirty="0" smtClean="0"/>
              <a:t>Organize testing to involve people from all aspects of the project.</a:t>
            </a:r>
          </a:p>
          <a:p>
            <a:r>
              <a:rPr lang="en-US" b="1" dirty="0" smtClean="0"/>
              <a:t>1.2)</a:t>
            </a:r>
            <a:r>
              <a:rPr lang="en-US" dirty="0" smtClean="0"/>
              <a:t>Focus on the product, not the producer.</a:t>
            </a:r>
          </a:p>
          <a:p>
            <a:r>
              <a:rPr lang="en-US" b="1" dirty="0" smtClean="0"/>
              <a:t>1.3)</a:t>
            </a:r>
            <a:r>
              <a:rPr lang="en-US" dirty="0" smtClean="0"/>
              <a:t>Pay attention to the cultural issues.</a:t>
            </a:r>
          </a:p>
          <a:p>
            <a:r>
              <a:rPr lang="en-US" b="1" dirty="0" smtClean="0"/>
              <a:t>1.4)</a:t>
            </a:r>
            <a:r>
              <a:rPr lang="en-US" dirty="0" smtClean="0"/>
              <a:t>Secure and maintain management support.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27</a:t>
            </a:fld>
            <a:endParaRPr lang="en-US"/>
          </a:p>
        </p:txBody>
      </p:sp>
      <p:sp>
        <p:nvSpPr>
          <p:cNvPr id="3" name="TextBox 2"/>
          <p:cNvSpPr txBox="1"/>
          <p:nvPr/>
        </p:nvSpPr>
        <p:spPr>
          <a:xfrm>
            <a:off x="457200" y="609600"/>
            <a:ext cx="7848600" cy="4801314"/>
          </a:xfrm>
          <a:prstGeom prst="rect">
            <a:avLst/>
          </a:prstGeom>
          <a:noFill/>
        </p:spPr>
        <p:txBody>
          <a:bodyPr wrap="square" rtlCol="0">
            <a:spAutoFit/>
          </a:bodyPr>
          <a:lstStyle/>
          <a:p>
            <a:r>
              <a:rPr lang="en-US" b="1" u="sng" dirty="0" smtClean="0"/>
              <a:t>Challenge 2. Testing Without Tools</a:t>
            </a:r>
            <a:endParaRPr lang="en-US" dirty="0" smtClean="0"/>
          </a:p>
          <a:p>
            <a:r>
              <a:rPr lang="en-US" dirty="0" smtClean="0"/>
              <a:t>An automated test tool, combined with an effective testing process, reduce the time required to test basic functions and allow the testers to focus on critical tests. In some cases it’s possible to have billions of possible test cases. There is too much work for the test team to handle (sometimes are hundred of tests to be done). Tests must be rerun if defects are found and changes are made. A test that takes an hour to perform manually can be performed in a minute or less with an automated test tool.</a:t>
            </a:r>
          </a:p>
          <a:p>
            <a:r>
              <a:rPr lang="en-US" b="1" u="sng" dirty="0" smtClean="0"/>
              <a:t>Solutions:</a:t>
            </a:r>
            <a:r>
              <a:rPr lang="en-US" dirty="0" smtClean="0"/>
              <a:t> Educate Management on the use of test tools and obtain support from the leadership. Accurate test repeatability can only be accomplished by using automated test tools. In some cases, the option is to build your own tools.</a:t>
            </a:r>
          </a:p>
          <a:p>
            <a:r>
              <a:rPr lang="en-US" b="1" dirty="0" smtClean="0"/>
              <a:t>2.1)</a:t>
            </a:r>
            <a:r>
              <a:rPr lang="en-US" dirty="0" smtClean="0"/>
              <a:t>Raise awareness.</a:t>
            </a:r>
          </a:p>
          <a:p>
            <a:r>
              <a:rPr lang="en-US" b="1" dirty="0" smtClean="0"/>
              <a:t>2.2)</a:t>
            </a:r>
            <a:r>
              <a:rPr lang="en-US" dirty="0" smtClean="0"/>
              <a:t>Increase understanding.</a:t>
            </a:r>
          </a:p>
          <a:p>
            <a:r>
              <a:rPr lang="en-US" b="1" dirty="0" smtClean="0"/>
              <a:t>2.3)</a:t>
            </a:r>
            <a:r>
              <a:rPr lang="en-US" dirty="0" smtClean="0"/>
              <a:t>Set expectations.</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28</a:t>
            </a:fld>
            <a:endParaRPr lang="en-US"/>
          </a:p>
        </p:txBody>
      </p:sp>
      <p:sp>
        <p:nvSpPr>
          <p:cNvPr id="3" name="TextBox 2"/>
          <p:cNvSpPr txBox="1"/>
          <p:nvPr/>
        </p:nvSpPr>
        <p:spPr>
          <a:xfrm>
            <a:off x="533400" y="1295400"/>
            <a:ext cx="8001000" cy="3139321"/>
          </a:xfrm>
          <a:prstGeom prst="rect">
            <a:avLst/>
          </a:prstGeom>
          <a:noFill/>
        </p:spPr>
        <p:txBody>
          <a:bodyPr wrap="square" rtlCol="0">
            <a:spAutoFit/>
          </a:bodyPr>
          <a:lstStyle/>
          <a:p>
            <a:r>
              <a:rPr lang="en-US" b="1" u="sng" dirty="0" smtClean="0"/>
              <a:t>Challenge 3. Explaining Testing to Managers</a:t>
            </a:r>
            <a:endParaRPr lang="en-US" dirty="0" smtClean="0"/>
          </a:p>
          <a:p>
            <a:r>
              <a:rPr lang="en-US" dirty="0" smtClean="0"/>
              <a:t>Management needs to understand that effective testing is a matter of following basic principles and that support is needed for tools, processes and people. Without management leading the way, the testing effort will be limited in effectiveness.</a:t>
            </a:r>
          </a:p>
          <a:p>
            <a:r>
              <a:rPr lang="en-US" b="1" u="sng" dirty="0" smtClean="0"/>
              <a:t>Solutions:</a:t>
            </a:r>
            <a:r>
              <a:rPr lang="en-US" dirty="0" smtClean="0"/>
              <a:t> </a:t>
            </a:r>
          </a:p>
          <a:p>
            <a:r>
              <a:rPr lang="en-US" b="1" dirty="0" smtClean="0"/>
              <a:t>3.1)</a:t>
            </a:r>
            <a:r>
              <a:rPr lang="en-US" dirty="0" smtClean="0"/>
              <a:t>Identify the Stakeholders at the Management Level.</a:t>
            </a:r>
          </a:p>
          <a:p>
            <a:r>
              <a:rPr lang="en-US" b="1" dirty="0" smtClean="0"/>
              <a:t>3.2)</a:t>
            </a:r>
            <a:r>
              <a:rPr lang="en-US" dirty="0" smtClean="0"/>
              <a:t>Raise awareness in the importance of testing.</a:t>
            </a:r>
          </a:p>
          <a:p>
            <a:r>
              <a:rPr lang="en-US" b="1" dirty="0" smtClean="0"/>
              <a:t>3.3)</a:t>
            </a:r>
            <a:r>
              <a:rPr lang="en-US" dirty="0" smtClean="0"/>
              <a:t>Network with Other Organizations to learn how they deal with Management.</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29</a:t>
            </a:fld>
            <a:endParaRPr lang="en-US"/>
          </a:p>
        </p:txBody>
      </p:sp>
      <p:sp>
        <p:nvSpPr>
          <p:cNvPr id="3" name="TextBox 2"/>
          <p:cNvSpPr txBox="1"/>
          <p:nvPr/>
        </p:nvSpPr>
        <p:spPr>
          <a:xfrm>
            <a:off x="457200" y="304800"/>
            <a:ext cx="8001000" cy="6186309"/>
          </a:xfrm>
          <a:prstGeom prst="rect">
            <a:avLst/>
          </a:prstGeom>
          <a:noFill/>
        </p:spPr>
        <p:txBody>
          <a:bodyPr wrap="square" rtlCol="0">
            <a:spAutoFit/>
          </a:bodyPr>
          <a:lstStyle/>
          <a:p>
            <a:r>
              <a:rPr lang="en-US" b="1" u="sng" dirty="0" smtClean="0"/>
              <a:t>Challenge 4. Communicating with Customers and Users</a:t>
            </a:r>
            <a:endParaRPr lang="en-US" dirty="0" smtClean="0"/>
          </a:p>
          <a:p>
            <a:r>
              <a:rPr lang="en-US" dirty="0" smtClean="0"/>
              <a:t>The challenge is: discerning the customers from the end-users and gaining agreement in spite of any political issues that may arise. The people sponsoring the project (the customers) and the people benefiting from the system (the end-users) each have their own sets of success and failure criteria. </a:t>
            </a:r>
          </a:p>
          <a:p>
            <a:r>
              <a:rPr lang="en-US" b="1" u="sng" dirty="0" smtClean="0"/>
              <a:t>Solutions:</a:t>
            </a:r>
            <a:r>
              <a:rPr lang="en-US" dirty="0" smtClean="0"/>
              <a:t> The solutions to identifying the customers and end users and meeting their needs depend on three concepts: teamwork, communication and continuous involvement. The customers need to know exactly what is going on.</a:t>
            </a:r>
          </a:p>
          <a:p>
            <a:r>
              <a:rPr lang="en-US" b="1" dirty="0" smtClean="0"/>
              <a:t>4.1)</a:t>
            </a:r>
            <a:r>
              <a:rPr lang="en-US" dirty="0" smtClean="0"/>
              <a:t>Keep talking, even if it means disagreeing.</a:t>
            </a:r>
          </a:p>
          <a:p>
            <a:r>
              <a:rPr lang="en-US" b="1" dirty="0" smtClean="0"/>
              <a:t>4.2)</a:t>
            </a:r>
            <a:r>
              <a:rPr lang="en-US" dirty="0" smtClean="0"/>
              <a:t>Don’t confuse meetings, names and e-mails with effective communication. Communication is not only what you say, but how you say it.</a:t>
            </a:r>
          </a:p>
          <a:p>
            <a:r>
              <a:rPr lang="en-US" b="1" dirty="0" smtClean="0"/>
              <a:t>4.3)</a:t>
            </a:r>
            <a:r>
              <a:rPr lang="en-US" dirty="0" smtClean="0"/>
              <a:t>If there is a communication barrier, seek help from the services of a facilitator. </a:t>
            </a:r>
          </a:p>
          <a:p>
            <a:r>
              <a:rPr lang="en-US" b="1" dirty="0" smtClean="0"/>
              <a:t>4.4)</a:t>
            </a:r>
            <a:r>
              <a:rPr lang="en-US" dirty="0" smtClean="0"/>
              <a:t>Communicate tactfully.</a:t>
            </a:r>
          </a:p>
          <a:p>
            <a:r>
              <a:rPr lang="en-US" dirty="0" smtClean="0"/>
              <a:t>The end of the project is the worst time to find out that the system will not meet the business as operational needs of the end-users. The solution is continuous involvement in the project to minimize the expectation gap (the difference between what the user expects and what the user gets).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3</a:t>
            </a:fld>
            <a:endParaRPr lang="en-US"/>
          </a:p>
        </p:txBody>
      </p:sp>
      <p:sp>
        <p:nvSpPr>
          <p:cNvPr id="3" name="Rectangle 2"/>
          <p:cNvSpPr/>
          <p:nvPr/>
        </p:nvSpPr>
        <p:spPr>
          <a:xfrm>
            <a:off x="990600" y="1066800"/>
            <a:ext cx="7696200" cy="541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ffffffffff</a:t>
            </a:r>
            <a:endParaRPr lang="en-US" dirty="0"/>
          </a:p>
        </p:txBody>
      </p:sp>
      <p:sp>
        <p:nvSpPr>
          <p:cNvPr id="4" name="Rectangle 3"/>
          <p:cNvSpPr/>
          <p:nvPr/>
        </p:nvSpPr>
        <p:spPr>
          <a:xfrm>
            <a:off x="2057400" y="2895600"/>
            <a:ext cx="5181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t>2.Challenges of the Mobile Application Testing</a:t>
            </a:r>
            <a:endParaRPr lang="en-US" dirty="0"/>
          </a:p>
        </p:txBody>
      </p:sp>
      <p:sp>
        <p:nvSpPr>
          <p:cNvPr id="7" name="Rectangle 6"/>
          <p:cNvSpPr/>
          <p:nvPr/>
        </p:nvSpPr>
        <p:spPr>
          <a:xfrm>
            <a:off x="2057400" y="1676400"/>
            <a:ext cx="5257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t>1.Challenges in automation testing</a:t>
            </a:r>
            <a:endParaRPr lang="en-US" dirty="0"/>
          </a:p>
        </p:txBody>
      </p:sp>
      <p:sp>
        <p:nvSpPr>
          <p:cNvPr id="8" name="Rectangle 7"/>
          <p:cNvSpPr/>
          <p:nvPr/>
        </p:nvSpPr>
        <p:spPr>
          <a:xfrm>
            <a:off x="2133600" y="4267200"/>
            <a:ext cx="5181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t>3.Personal and other challenges faced by the testers</a:t>
            </a:r>
            <a:endParaRPr lang="en-US" dirty="0" smtClean="0"/>
          </a:p>
          <a:p>
            <a:pPr algn="ctr"/>
            <a:endParaRPr lang="en-US" dirty="0"/>
          </a:p>
        </p:txBody>
      </p:sp>
      <p:cxnSp>
        <p:nvCxnSpPr>
          <p:cNvPr id="10" name="Straight Connector 9"/>
          <p:cNvCxnSpPr/>
          <p:nvPr/>
        </p:nvCxnSpPr>
        <p:spPr>
          <a:xfrm rot="5400000">
            <a:off x="4420394" y="25900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8" idx="0"/>
          </p:cNvCxnSpPr>
          <p:nvPr/>
        </p:nvCxnSpPr>
        <p:spPr>
          <a:xfrm rot="5400000">
            <a:off x="4381500" y="3924300"/>
            <a:ext cx="685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30</a:t>
            </a:fld>
            <a:endParaRPr lang="en-US"/>
          </a:p>
        </p:txBody>
      </p:sp>
      <p:sp>
        <p:nvSpPr>
          <p:cNvPr id="3" name="TextBox 2"/>
          <p:cNvSpPr txBox="1"/>
          <p:nvPr/>
        </p:nvSpPr>
        <p:spPr>
          <a:xfrm>
            <a:off x="381000" y="381000"/>
            <a:ext cx="8382000" cy="2585323"/>
          </a:xfrm>
          <a:prstGeom prst="rect">
            <a:avLst/>
          </a:prstGeom>
          <a:noFill/>
        </p:spPr>
        <p:txBody>
          <a:bodyPr wrap="square" rtlCol="0">
            <a:spAutoFit/>
          </a:bodyPr>
          <a:lstStyle/>
          <a:p>
            <a:r>
              <a:rPr lang="en-US" b="1" u="sng" dirty="0" smtClean="0"/>
              <a:t>Challenge 5. Making Time for Testing</a:t>
            </a:r>
            <a:endParaRPr lang="en-US" dirty="0" smtClean="0"/>
          </a:p>
          <a:p>
            <a:r>
              <a:rPr lang="en-US" dirty="0" smtClean="0"/>
              <a:t>The challenge that testers have is to fit their testing into the box and sometimes the box gets smaller if other parts of the project fall behind schedule. Realizing what is really going on in terms of time helps people to set more realistic expectations of what can be accomplished. Capacity to manage well time, to take the right decision, to know when to give up. Like developers, the testers are also required to perform all tests within a stipulated timeframe. Complete and perfect testing is impossible. </a:t>
            </a:r>
          </a:p>
        </p:txBody>
      </p:sp>
      <p:pic>
        <p:nvPicPr>
          <p:cNvPr id="4" name="Picture 3" descr="Imagini pentru time management IT jpg"/>
          <p:cNvPicPr/>
          <p:nvPr/>
        </p:nvPicPr>
        <p:blipFill>
          <a:blip r:embed="rId2"/>
          <a:srcRect/>
          <a:stretch>
            <a:fillRect/>
          </a:stretch>
        </p:blipFill>
        <p:spPr bwMode="auto">
          <a:xfrm>
            <a:off x="2209800" y="2971800"/>
            <a:ext cx="2286000" cy="1600200"/>
          </a:xfrm>
          <a:prstGeom prst="rect">
            <a:avLst/>
          </a:prstGeom>
          <a:noFill/>
          <a:ln w="9525">
            <a:noFill/>
            <a:miter lim="800000"/>
            <a:headEnd/>
            <a:tailEnd/>
          </a:ln>
        </p:spPr>
      </p:pic>
      <p:sp>
        <p:nvSpPr>
          <p:cNvPr id="5" name="TextBox 4"/>
          <p:cNvSpPr txBox="1"/>
          <p:nvPr/>
        </p:nvSpPr>
        <p:spPr>
          <a:xfrm>
            <a:off x="381000" y="4724400"/>
            <a:ext cx="8077200" cy="1477328"/>
          </a:xfrm>
          <a:prstGeom prst="rect">
            <a:avLst/>
          </a:prstGeom>
          <a:noFill/>
        </p:spPr>
        <p:txBody>
          <a:bodyPr wrap="square" rtlCol="0">
            <a:spAutoFit/>
          </a:bodyPr>
          <a:lstStyle/>
          <a:p>
            <a:r>
              <a:rPr lang="en-US" dirty="0" smtClean="0"/>
              <a:t>Testers have less time than they think they have. Tired, burned-out people are not very attentive to finding defects. They must have strong </a:t>
            </a:r>
            <a:r>
              <a:rPr lang="en-US" b="1" u="sng" dirty="0" smtClean="0"/>
              <a:t>organizational work skills</a:t>
            </a:r>
            <a:r>
              <a:rPr lang="en-US" dirty="0" smtClean="0"/>
              <a:t> and to be with an eye to detail. </a:t>
            </a:r>
            <a:r>
              <a:rPr lang="en-US" b="1" u="sng" dirty="0" smtClean="0"/>
              <a:t>Poor planning and coordination</a:t>
            </a:r>
            <a:r>
              <a:rPr lang="en-US" dirty="0" smtClean="0"/>
              <a:t> were identified as one of the reason project failed.</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31</a:t>
            </a:fld>
            <a:endParaRPr lang="en-US"/>
          </a:p>
        </p:txBody>
      </p:sp>
      <p:sp>
        <p:nvSpPr>
          <p:cNvPr id="3" name="TextBox 2"/>
          <p:cNvSpPr txBox="1"/>
          <p:nvPr/>
        </p:nvSpPr>
        <p:spPr>
          <a:xfrm>
            <a:off x="381000" y="533400"/>
            <a:ext cx="8305800" cy="5909310"/>
          </a:xfrm>
          <a:prstGeom prst="rect">
            <a:avLst/>
          </a:prstGeom>
          <a:noFill/>
        </p:spPr>
        <p:txBody>
          <a:bodyPr wrap="square" rtlCol="0">
            <a:spAutoFit/>
          </a:bodyPr>
          <a:lstStyle/>
          <a:p>
            <a:r>
              <a:rPr lang="en-US" b="1" u="sng" dirty="0" smtClean="0"/>
              <a:t>Solutions:</a:t>
            </a:r>
            <a:r>
              <a:rPr lang="en-US" dirty="0" smtClean="0"/>
              <a:t> Automated testing tools helps the testers to leverage their time. However, the challenge remains to test the right conditions, as opposed to as many conditions as possible.</a:t>
            </a:r>
          </a:p>
          <a:p>
            <a:r>
              <a:rPr lang="en-US" b="1" dirty="0" smtClean="0"/>
              <a:t>5.1)</a:t>
            </a:r>
            <a:r>
              <a:rPr lang="en-US" dirty="0" smtClean="0"/>
              <a:t>Control the Scope of Testing</a:t>
            </a:r>
          </a:p>
          <a:p>
            <a:r>
              <a:rPr lang="en-US" dirty="0" smtClean="0"/>
              <a:t>You should not bite off more than you can chew.</a:t>
            </a:r>
          </a:p>
          <a:p>
            <a:r>
              <a:rPr lang="en-US" dirty="0" smtClean="0"/>
              <a:t>Relate test objectives to system or project objectives.</a:t>
            </a:r>
          </a:p>
          <a:p>
            <a:r>
              <a:rPr lang="en-US" b="1" dirty="0" smtClean="0"/>
              <a:t>5.2)</a:t>
            </a:r>
            <a:r>
              <a:rPr lang="en-US" dirty="0" smtClean="0"/>
              <a:t>Control Management Expectations.</a:t>
            </a:r>
          </a:p>
          <a:p>
            <a:r>
              <a:rPr lang="en-US" dirty="0" smtClean="0"/>
              <a:t>When pressured into a last-minute “rush job” ask management “which part do you want me to test?”</a:t>
            </a:r>
          </a:p>
          <a:p>
            <a:r>
              <a:rPr lang="en-US" b="1" dirty="0" smtClean="0"/>
              <a:t>5.3)</a:t>
            </a:r>
            <a:r>
              <a:rPr lang="en-US" dirty="0" smtClean="0"/>
              <a:t>Base Test Cases on an independent Set of Criteria. In many projects testers need to do testing, but don’t have the specification documents, so it is a big challenge to explore the system and find the bugs. Not defining requirements is also a weak and unreliable way to build a system.</a:t>
            </a:r>
          </a:p>
          <a:p>
            <a:r>
              <a:rPr lang="en-US" b="1" dirty="0" smtClean="0"/>
              <a:t>5.4)</a:t>
            </a:r>
            <a:r>
              <a:rPr lang="en-US" dirty="0" smtClean="0"/>
              <a:t>Perform Risk Assessments. Prioritize items to be test by risk. Testers need to prioritize test cases and perform the high risk cases first and work their way down to the </a:t>
            </a:r>
            <a:r>
              <a:rPr lang="en-US" dirty="0" err="1" smtClean="0"/>
              <a:t>lowes</a:t>
            </a:r>
            <a:r>
              <a:rPr lang="en-US" dirty="0" smtClean="0"/>
              <a:t> risk cases.</a:t>
            </a:r>
          </a:p>
          <a:p>
            <a:r>
              <a:rPr lang="en-US" b="1" dirty="0" smtClean="0"/>
              <a:t>5.5)</a:t>
            </a:r>
            <a:r>
              <a:rPr lang="en-US" dirty="0" smtClean="0"/>
              <a:t>Reuse Your </a:t>
            </a:r>
            <a:r>
              <a:rPr lang="en-US" dirty="0" err="1" smtClean="0"/>
              <a:t>Testware</a:t>
            </a:r>
            <a:r>
              <a:rPr lang="en-US" dirty="0" smtClean="0"/>
              <a:t>.</a:t>
            </a:r>
          </a:p>
          <a:p>
            <a:r>
              <a:rPr lang="en-US" dirty="0" smtClean="0"/>
              <a:t>Design test plans, test scripts, test data that can be used in future at the same software or as templates for future projects.</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32</a:t>
            </a:fld>
            <a:endParaRPr lang="en-US"/>
          </a:p>
        </p:txBody>
      </p:sp>
      <p:sp>
        <p:nvSpPr>
          <p:cNvPr id="3" name="TextBox 2"/>
          <p:cNvSpPr txBox="1"/>
          <p:nvPr/>
        </p:nvSpPr>
        <p:spPr>
          <a:xfrm>
            <a:off x="381000" y="533400"/>
            <a:ext cx="8229600" cy="5632311"/>
          </a:xfrm>
          <a:prstGeom prst="rect">
            <a:avLst/>
          </a:prstGeom>
          <a:noFill/>
        </p:spPr>
        <p:txBody>
          <a:bodyPr wrap="square" rtlCol="0">
            <a:spAutoFit/>
          </a:bodyPr>
          <a:lstStyle/>
          <a:p>
            <a:r>
              <a:rPr lang="en-US" b="1" u="sng" dirty="0" smtClean="0"/>
              <a:t>Challenge 6. Testing What’s Throw Over the Wall</a:t>
            </a:r>
            <a:endParaRPr lang="en-US" dirty="0" smtClean="0"/>
          </a:p>
          <a:p>
            <a:r>
              <a:rPr lang="en-US" dirty="0" smtClean="0"/>
              <a:t>Traditionally, developers and testers don’t talk to each other. When the developers are finished building a software </a:t>
            </a:r>
            <a:r>
              <a:rPr lang="en-US" dirty="0" err="1" smtClean="0"/>
              <a:t>programme</a:t>
            </a:r>
            <a:r>
              <a:rPr lang="en-US" dirty="0" smtClean="0"/>
              <a:t> or system, they sometimes unceremoniously dump the product on the testers. This tendency is often called the throw-it-over-the-wall syndrome.  </a:t>
            </a:r>
          </a:p>
          <a:p>
            <a:r>
              <a:rPr lang="en-US" dirty="0" smtClean="0"/>
              <a:t>Rework is costly, especially when defects migrate to a later phase of software development, as in the case of moving from construction to testing. When defects are not caught close to the source of creation, people waste time sending the work back to the creator of the product. This cycle can escalate into so many loops that it seems the software will never see production.</a:t>
            </a:r>
          </a:p>
          <a:p>
            <a:r>
              <a:rPr lang="en-US" dirty="0" smtClean="0"/>
              <a:t>It’s very bad not to find the bugs at the early cycle of the project. The testing activity should started as earlier as possible because it will help in fixing enormous errors in early stages of software development and reduces the rework of tracking bugs in the later stages. Sometimes testers find big problems when they are at the deadline and the developers don’t have necessary time to fix them. Unidentified bugs could causes future software failure.</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33</a:t>
            </a:fld>
            <a:endParaRPr lang="en-US"/>
          </a:p>
        </p:txBody>
      </p:sp>
      <p:sp>
        <p:nvSpPr>
          <p:cNvPr id="3" name="TextBox 2"/>
          <p:cNvSpPr txBox="1"/>
          <p:nvPr/>
        </p:nvSpPr>
        <p:spPr>
          <a:xfrm>
            <a:off x="457200" y="2286000"/>
            <a:ext cx="8305800" cy="1754326"/>
          </a:xfrm>
          <a:prstGeom prst="rect">
            <a:avLst/>
          </a:prstGeom>
          <a:noFill/>
        </p:spPr>
        <p:txBody>
          <a:bodyPr wrap="square" rtlCol="0">
            <a:spAutoFit/>
          </a:bodyPr>
          <a:lstStyle/>
          <a:p>
            <a:r>
              <a:rPr lang="en-US" b="1" u="sng" dirty="0" smtClean="0"/>
              <a:t>Solutions:</a:t>
            </a:r>
            <a:endParaRPr lang="en-US" dirty="0" smtClean="0"/>
          </a:p>
          <a:p>
            <a:r>
              <a:rPr lang="en-US" b="1" dirty="0" smtClean="0"/>
              <a:t>6.1)</a:t>
            </a:r>
            <a:r>
              <a:rPr lang="en-US" dirty="0" smtClean="0"/>
              <a:t>Get Management Support to Define Roles and Responsibilities.</a:t>
            </a:r>
          </a:p>
          <a:p>
            <a:r>
              <a:rPr lang="en-US" b="1" dirty="0" smtClean="0"/>
              <a:t>6.2)</a:t>
            </a:r>
            <a:r>
              <a:rPr lang="en-US" dirty="0" smtClean="0"/>
              <a:t>Establish Standards and Processes for Testing.</a:t>
            </a:r>
          </a:p>
          <a:p>
            <a:r>
              <a:rPr lang="en-US" b="1" dirty="0" smtClean="0"/>
              <a:t>6.3)</a:t>
            </a:r>
            <a:r>
              <a:rPr lang="en-US" dirty="0" smtClean="0"/>
              <a:t>Establish Ownership and Accountability at the Developer Level.</a:t>
            </a:r>
          </a:p>
          <a:p>
            <a:r>
              <a:rPr lang="en-US" b="1" dirty="0" smtClean="0"/>
              <a:t>6.4)</a:t>
            </a:r>
            <a:r>
              <a:rPr lang="en-US" dirty="0" smtClean="0"/>
              <a:t>Train Developers to be excellent testers.</a:t>
            </a:r>
          </a:p>
          <a:p>
            <a:r>
              <a:rPr lang="en-US" b="1" dirty="0" smtClean="0"/>
              <a:t>6.5)</a:t>
            </a:r>
            <a:r>
              <a:rPr lang="en-US" dirty="0" smtClean="0"/>
              <a:t>Improve Communication between Developers and Testers.</a:t>
            </a:r>
            <a:endParaRPr lang="en-US" dirty="0"/>
          </a:p>
        </p:txBody>
      </p:sp>
      <p:pic>
        <p:nvPicPr>
          <p:cNvPr id="4" name="Picture 3" descr="Imagini pentru Throw Over the Wall jpg"/>
          <p:cNvPicPr/>
          <p:nvPr/>
        </p:nvPicPr>
        <p:blipFill>
          <a:blip r:embed="rId2" cstate="print"/>
          <a:srcRect/>
          <a:stretch>
            <a:fillRect/>
          </a:stretch>
        </p:blipFill>
        <p:spPr bwMode="auto">
          <a:xfrm>
            <a:off x="3200400" y="457200"/>
            <a:ext cx="2309813" cy="1687105"/>
          </a:xfrm>
          <a:prstGeom prst="rect">
            <a:avLst/>
          </a:prstGeom>
          <a:noFill/>
          <a:ln w="9525">
            <a:noFill/>
            <a:miter lim="800000"/>
            <a:headEnd/>
            <a:tailEnd/>
          </a:ln>
        </p:spPr>
      </p:pic>
      <p:pic>
        <p:nvPicPr>
          <p:cNvPr id="5" name="Picture 4" descr="Imagini pentru Improve Communication IT jpg"/>
          <p:cNvPicPr/>
          <p:nvPr/>
        </p:nvPicPr>
        <p:blipFill>
          <a:blip r:embed="rId3"/>
          <a:srcRect/>
          <a:stretch>
            <a:fillRect/>
          </a:stretch>
        </p:blipFill>
        <p:spPr bwMode="auto">
          <a:xfrm>
            <a:off x="3200400" y="4343400"/>
            <a:ext cx="2481263" cy="1595098"/>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34</a:t>
            </a:fld>
            <a:endParaRPr lang="en-US"/>
          </a:p>
        </p:txBody>
      </p:sp>
      <p:sp>
        <p:nvSpPr>
          <p:cNvPr id="3" name="TextBox 2"/>
          <p:cNvSpPr txBox="1"/>
          <p:nvPr/>
        </p:nvSpPr>
        <p:spPr>
          <a:xfrm>
            <a:off x="381000" y="533400"/>
            <a:ext cx="8229600" cy="5632311"/>
          </a:xfrm>
          <a:prstGeom prst="rect">
            <a:avLst/>
          </a:prstGeom>
          <a:noFill/>
        </p:spPr>
        <p:txBody>
          <a:bodyPr wrap="square" rtlCol="0">
            <a:spAutoFit/>
          </a:bodyPr>
          <a:lstStyle/>
          <a:p>
            <a:r>
              <a:rPr lang="en-US" b="1" u="sng" dirty="0" smtClean="0"/>
              <a:t>Challenge 7. </a:t>
            </a:r>
            <a:r>
              <a:rPr lang="en-US" b="1" u="sng" dirty="0" err="1" smtClean="0"/>
              <a:t>Hiting</a:t>
            </a:r>
            <a:r>
              <a:rPr lang="en-US" b="1" u="sng" dirty="0" smtClean="0"/>
              <a:t> a Moving Target</a:t>
            </a:r>
            <a:endParaRPr lang="en-US" dirty="0" smtClean="0"/>
          </a:p>
          <a:p>
            <a:r>
              <a:rPr lang="en-US" dirty="0" smtClean="0"/>
              <a:t>Testers face the challenge of trying to test a continually changing system with criteria that don’t always manage to change along with it. What works well in isolation (for example in unit testing) might fail completely when combined with other parts of the system (for example during integration and system testing).</a:t>
            </a:r>
          </a:p>
          <a:p>
            <a:r>
              <a:rPr lang="en-US" b="1" dirty="0" smtClean="0"/>
              <a:t>Changes impact testing</a:t>
            </a:r>
            <a:r>
              <a:rPr lang="en-US" dirty="0" smtClean="0"/>
              <a:t> in the form of:</a:t>
            </a:r>
          </a:p>
          <a:p>
            <a:r>
              <a:rPr lang="en-US" b="1" dirty="0" smtClean="0"/>
              <a:t>7.1)</a:t>
            </a:r>
            <a:r>
              <a:rPr lang="en-US" dirty="0" smtClean="0"/>
              <a:t>Rework of </a:t>
            </a:r>
            <a:r>
              <a:rPr lang="en-US" dirty="0" err="1" smtClean="0"/>
              <a:t>testware</a:t>
            </a:r>
            <a:r>
              <a:rPr lang="en-US" dirty="0" smtClean="0"/>
              <a:t>.</a:t>
            </a:r>
          </a:p>
          <a:p>
            <a:r>
              <a:rPr lang="en-US" dirty="0" smtClean="0"/>
              <a:t> Test scripts, test plans and test cases should be designed for change.</a:t>
            </a:r>
          </a:p>
          <a:p>
            <a:r>
              <a:rPr lang="en-US" b="1" dirty="0" smtClean="0"/>
              <a:t>7.2)</a:t>
            </a:r>
            <a:r>
              <a:rPr lang="en-US" dirty="0" smtClean="0"/>
              <a:t>Regression testing of Previously Tested Software.</a:t>
            </a:r>
          </a:p>
          <a:p>
            <a:r>
              <a:rPr lang="en-US" dirty="0" smtClean="0"/>
              <a:t>Every time the system (hardware, software, peripherals and so forth) is changed, there is a risk that a new defect will be revealed. This is sometimes called the I-just-changed-one-line-of-code syndrome.</a:t>
            </a:r>
          </a:p>
          <a:p>
            <a:r>
              <a:rPr lang="en-US" b="1" dirty="0" smtClean="0"/>
              <a:t>7.3)</a:t>
            </a:r>
            <a:r>
              <a:rPr lang="en-US" dirty="0" smtClean="0"/>
              <a:t>Backlog created by Rapid Change.</a:t>
            </a:r>
          </a:p>
          <a:p>
            <a:r>
              <a:rPr lang="en-US" dirty="0" smtClean="0"/>
              <a:t>The best solution is to automate testing.</a:t>
            </a:r>
          </a:p>
          <a:p>
            <a:r>
              <a:rPr lang="en-US" b="1" u="sng" dirty="0" smtClean="0"/>
              <a:t>Solution:</a:t>
            </a:r>
            <a:r>
              <a:rPr lang="en-US" dirty="0" smtClean="0"/>
              <a:t> The optimal solution is to control the changes, instead of just tracking them or surrendering to them. Until changes are controlled, systems will be difficult and expensive to build.</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35</a:t>
            </a:fld>
            <a:endParaRPr lang="en-US"/>
          </a:p>
        </p:txBody>
      </p:sp>
      <p:sp>
        <p:nvSpPr>
          <p:cNvPr id="3" name="TextBox 2"/>
          <p:cNvSpPr txBox="1"/>
          <p:nvPr/>
        </p:nvSpPr>
        <p:spPr>
          <a:xfrm>
            <a:off x="457200" y="381000"/>
            <a:ext cx="8001000" cy="2862322"/>
          </a:xfrm>
          <a:prstGeom prst="rect">
            <a:avLst/>
          </a:prstGeom>
          <a:noFill/>
        </p:spPr>
        <p:txBody>
          <a:bodyPr wrap="square" rtlCol="0">
            <a:spAutoFit/>
          </a:bodyPr>
          <a:lstStyle/>
          <a:p>
            <a:r>
              <a:rPr lang="en-US" b="1" u="sng" dirty="0" smtClean="0"/>
              <a:t>3.2. Other challenges faced by the testers</a:t>
            </a:r>
            <a:endParaRPr lang="en-US" dirty="0" smtClean="0"/>
          </a:p>
          <a:p>
            <a:r>
              <a:rPr lang="en-US" dirty="0" smtClean="0"/>
              <a:t> </a:t>
            </a:r>
            <a:r>
              <a:rPr lang="en-US" b="1" u="sng" dirty="0" smtClean="0"/>
              <a:t>Challenge 8.Domain knowledge</a:t>
            </a:r>
            <a:r>
              <a:rPr lang="en-US" dirty="0" smtClean="0"/>
              <a:t> </a:t>
            </a:r>
          </a:p>
          <a:p>
            <a:r>
              <a:rPr lang="en-US" dirty="0" smtClean="0"/>
              <a:t>This is one of the biggest challenges that testers faces. Testers must learn permanently and improve their </a:t>
            </a:r>
            <a:r>
              <a:rPr lang="en-US" dirty="0" err="1" smtClean="0"/>
              <a:t>knowledges</a:t>
            </a:r>
            <a:r>
              <a:rPr lang="en-US" dirty="0" smtClean="0"/>
              <a:t> related to what they do. They must be rapid learners. They must have </a:t>
            </a:r>
            <a:r>
              <a:rPr lang="en-US" b="1" u="sng" dirty="0" smtClean="0"/>
              <a:t>technical </a:t>
            </a:r>
            <a:r>
              <a:rPr lang="en-US" b="1" u="sng" dirty="0" err="1" smtClean="0"/>
              <a:t>knowledges</a:t>
            </a:r>
            <a:r>
              <a:rPr lang="en-US" dirty="0" smtClean="0"/>
              <a:t>, like </a:t>
            </a:r>
            <a:r>
              <a:rPr lang="en-US" dirty="0" err="1" smtClean="0"/>
              <a:t>MySQL</a:t>
            </a:r>
            <a:r>
              <a:rPr lang="en-US" dirty="0" smtClean="0"/>
              <a:t>, Databases, networking, web design.</a:t>
            </a:r>
          </a:p>
          <a:p>
            <a:r>
              <a:rPr lang="en-US" b="1" u="sng" dirty="0" smtClean="0"/>
              <a:t>Challenge 9.Ability to</a:t>
            </a:r>
            <a:r>
              <a:rPr lang="en-US" u="sng" dirty="0" smtClean="0"/>
              <a:t> </a:t>
            </a:r>
            <a:r>
              <a:rPr lang="en-US" b="1" u="sng" dirty="0" smtClean="0"/>
              <a:t>think analytic, to think outside the box. </a:t>
            </a:r>
            <a:endParaRPr lang="en-US" dirty="0" smtClean="0"/>
          </a:p>
          <a:p>
            <a:r>
              <a:rPr lang="en-US" dirty="0" smtClean="0"/>
              <a:t>Testers must find defects which are not easy to find by the users.</a:t>
            </a:r>
          </a:p>
        </p:txBody>
      </p:sp>
      <p:pic>
        <p:nvPicPr>
          <p:cNvPr id="4" name="Picture 3" descr="Imagini pentru think jpg"/>
          <p:cNvPicPr/>
          <p:nvPr/>
        </p:nvPicPr>
        <p:blipFill>
          <a:blip r:embed="rId2" cstate="print"/>
          <a:srcRect/>
          <a:stretch>
            <a:fillRect/>
          </a:stretch>
        </p:blipFill>
        <p:spPr bwMode="auto">
          <a:xfrm>
            <a:off x="4267200" y="3200400"/>
            <a:ext cx="1157288" cy="1208723"/>
          </a:xfrm>
          <a:prstGeom prst="rect">
            <a:avLst/>
          </a:prstGeom>
          <a:noFill/>
          <a:ln w="9525">
            <a:noFill/>
            <a:miter lim="800000"/>
            <a:headEnd/>
            <a:tailEnd/>
          </a:ln>
        </p:spPr>
      </p:pic>
      <p:sp>
        <p:nvSpPr>
          <p:cNvPr id="5" name="TextBox 4"/>
          <p:cNvSpPr txBox="1"/>
          <p:nvPr/>
        </p:nvSpPr>
        <p:spPr>
          <a:xfrm>
            <a:off x="457200" y="4648200"/>
            <a:ext cx="7696200" cy="923330"/>
          </a:xfrm>
          <a:prstGeom prst="rect">
            <a:avLst/>
          </a:prstGeom>
          <a:noFill/>
        </p:spPr>
        <p:txBody>
          <a:bodyPr wrap="square" rtlCol="0">
            <a:spAutoFit/>
          </a:bodyPr>
          <a:lstStyle/>
          <a:p>
            <a:r>
              <a:rPr lang="en-US" b="1" u="sng" dirty="0" smtClean="0"/>
              <a:t>Challenge 10. Have Passion</a:t>
            </a:r>
            <a:endParaRPr lang="en-US" dirty="0" smtClean="0"/>
          </a:p>
          <a:p>
            <a:r>
              <a:rPr lang="en-US" dirty="0" smtClean="0"/>
              <a:t>Testers must have passion and enthusiasm for testing. They must be super – motivated and take initiative at work.</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36</a:t>
            </a:fld>
            <a:endParaRPr lang="en-US"/>
          </a:p>
        </p:txBody>
      </p:sp>
      <p:pic>
        <p:nvPicPr>
          <p:cNvPr id="3" name="Picture 2" descr="Imagini pentru distributed teams jpg"/>
          <p:cNvPicPr/>
          <p:nvPr/>
        </p:nvPicPr>
        <p:blipFill>
          <a:blip r:embed="rId2"/>
          <a:srcRect/>
          <a:stretch>
            <a:fillRect/>
          </a:stretch>
        </p:blipFill>
        <p:spPr bwMode="auto">
          <a:xfrm>
            <a:off x="1447800" y="838200"/>
            <a:ext cx="6019800" cy="3581400"/>
          </a:xfrm>
          <a:prstGeom prst="rect">
            <a:avLst/>
          </a:prstGeom>
          <a:noFill/>
          <a:ln w="9525">
            <a:noFill/>
            <a:miter lim="800000"/>
            <a:headEnd/>
            <a:tailEnd/>
          </a:ln>
        </p:spPr>
      </p:pic>
      <p:sp>
        <p:nvSpPr>
          <p:cNvPr id="4" name="TextBox 3"/>
          <p:cNvSpPr txBox="1"/>
          <p:nvPr/>
        </p:nvSpPr>
        <p:spPr>
          <a:xfrm>
            <a:off x="838200" y="457200"/>
            <a:ext cx="6858000" cy="369332"/>
          </a:xfrm>
          <a:prstGeom prst="rect">
            <a:avLst/>
          </a:prstGeom>
          <a:noFill/>
        </p:spPr>
        <p:txBody>
          <a:bodyPr wrap="square" rtlCol="0">
            <a:spAutoFit/>
          </a:bodyPr>
          <a:lstStyle/>
          <a:p>
            <a:pPr algn="ctr"/>
            <a:r>
              <a:rPr lang="en-US" b="1" u="sng" dirty="0" smtClean="0"/>
              <a:t>3.3.Challenges faced by distributed teams</a:t>
            </a:r>
            <a:endParaRPr lang="en-US" dirty="0"/>
          </a:p>
        </p:txBody>
      </p:sp>
      <p:sp>
        <p:nvSpPr>
          <p:cNvPr id="5" name="TextBox 4"/>
          <p:cNvSpPr txBox="1"/>
          <p:nvPr/>
        </p:nvSpPr>
        <p:spPr>
          <a:xfrm>
            <a:off x="685800" y="4419600"/>
            <a:ext cx="7543800" cy="2031325"/>
          </a:xfrm>
          <a:prstGeom prst="rect">
            <a:avLst/>
          </a:prstGeom>
          <a:noFill/>
        </p:spPr>
        <p:txBody>
          <a:bodyPr wrap="square" rtlCol="0">
            <a:spAutoFit/>
          </a:bodyPr>
          <a:lstStyle/>
          <a:p>
            <a:r>
              <a:rPr lang="en-US" b="1" dirty="0" smtClean="0"/>
              <a:t>What Is a Distributed Team?</a:t>
            </a:r>
          </a:p>
          <a:p>
            <a:r>
              <a:rPr lang="en-US" b="1" dirty="0" smtClean="0"/>
              <a:t>A distributed team can be defined as people who are working in one group but are separated by their geographical locations. It can be in a different time zones, a neighboring city or even in a different building. The links of a distributed team are strengthened by reliable webs of communication technology.</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37</a:t>
            </a:fld>
            <a:endParaRPr lang="en-US"/>
          </a:p>
        </p:txBody>
      </p:sp>
      <p:sp>
        <p:nvSpPr>
          <p:cNvPr id="3" name="TextBox 2"/>
          <p:cNvSpPr txBox="1"/>
          <p:nvPr/>
        </p:nvSpPr>
        <p:spPr>
          <a:xfrm>
            <a:off x="381000" y="381000"/>
            <a:ext cx="8305800" cy="5632311"/>
          </a:xfrm>
          <a:prstGeom prst="rect">
            <a:avLst/>
          </a:prstGeom>
          <a:noFill/>
        </p:spPr>
        <p:txBody>
          <a:bodyPr wrap="square" rtlCol="0">
            <a:spAutoFit/>
          </a:bodyPr>
          <a:lstStyle/>
          <a:p>
            <a:r>
              <a:rPr lang="en-US" b="1" u="sng" dirty="0" smtClean="0"/>
              <a:t>Challenge 1.Non-native English speakers</a:t>
            </a:r>
            <a:endParaRPr lang="en-US" dirty="0" smtClean="0"/>
          </a:p>
          <a:p>
            <a:r>
              <a:rPr lang="en-US" dirty="0" smtClean="0"/>
              <a:t>In a distributed team a great challenge is the communication in various languages between the people. Some or all distributed team members may not have the same first language, some members may not speak the language used by the team, or team members may not be able to easily </a:t>
            </a:r>
            <a:r>
              <a:rPr lang="en-US" dirty="0" err="1" smtClean="0"/>
              <a:t>undersand</a:t>
            </a:r>
            <a:r>
              <a:rPr lang="en-US" dirty="0" smtClean="0"/>
              <a:t> one another because of accents. In multinational environments, testers don’t have the same native language (understand the spoken language of their fellow workers.) </a:t>
            </a:r>
          </a:p>
          <a:p>
            <a:r>
              <a:rPr lang="en-US" dirty="0" smtClean="0"/>
              <a:t>If the members of the team are non-native English speakers, they will be shy to speak up. This might lead to lack of effective communication that might be costly to the team in the long run. So they must improve their languages. </a:t>
            </a:r>
          </a:p>
          <a:p>
            <a:r>
              <a:rPr lang="en-US" dirty="0" smtClean="0"/>
              <a:t>Time zone mismatch misunderstandings about meetings dates and times occur more often with a distributed team working in different time zones than with a collocated team. Scheduling team action and tasks become more challenging with increasing levels of distribution. Furthermore, the time zone mismatch has a psychological aspect as well. This is because the mood and attitude change throughout a day, most people are more vigilant and alert in the morning and more thoughtful and emotional in the evening.</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38</a:t>
            </a:fld>
            <a:endParaRPr lang="en-US"/>
          </a:p>
        </p:txBody>
      </p:sp>
      <p:sp>
        <p:nvSpPr>
          <p:cNvPr id="3" name="TextBox 2"/>
          <p:cNvSpPr txBox="1"/>
          <p:nvPr/>
        </p:nvSpPr>
        <p:spPr>
          <a:xfrm>
            <a:off x="457200" y="381000"/>
            <a:ext cx="8077200" cy="5078313"/>
          </a:xfrm>
          <a:prstGeom prst="rect">
            <a:avLst/>
          </a:prstGeom>
          <a:noFill/>
        </p:spPr>
        <p:txBody>
          <a:bodyPr wrap="square" rtlCol="0">
            <a:spAutoFit/>
          </a:bodyPr>
          <a:lstStyle/>
          <a:p>
            <a:r>
              <a:rPr lang="en-US" b="1" u="sng" dirty="0" smtClean="0"/>
              <a:t>Challenge 2.Lack of In-person Interaction</a:t>
            </a:r>
            <a:endParaRPr lang="en-US" dirty="0" smtClean="0"/>
          </a:p>
          <a:p>
            <a:r>
              <a:rPr lang="en-US" dirty="0" smtClean="0"/>
              <a:t>Distributed teams make it extremely difficult to judge the body language, have one-on-one conversations or even stop by a colleague's desk. In addition, it is not possible to read emotions, pick up clues or even feel the energy inside a room beyond the scope of a colleague's webcam.</a:t>
            </a:r>
          </a:p>
          <a:p>
            <a:r>
              <a:rPr lang="en-US" b="1" u="sng" dirty="0" smtClean="0"/>
              <a:t>Challenge 3.Us Versus Them</a:t>
            </a:r>
            <a:endParaRPr lang="en-US" dirty="0" smtClean="0"/>
          </a:p>
          <a:p>
            <a:r>
              <a:rPr lang="en-US" dirty="0" smtClean="0"/>
              <a:t>This is normally a big problem for geographically distributed teams. It develops underneath the surface with people unawares. People become friends with those at the office and sideline those are not around. It is a mindset that deteriorates collaboration over the course of time.</a:t>
            </a:r>
          </a:p>
          <a:p>
            <a:r>
              <a:rPr lang="en-US" b="1" u="sng" dirty="0" smtClean="0"/>
              <a:t>Challenge 4.People Come from Various Cultures</a:t>
            </a:r>
            <a:endParaRPr lang="en-US" dirty="0" smtClean="0"/>
          </a:p>
          <a:p>
            <a:r>
              <a:rPr lang="en-US" dirty="0" smtClean="0"/>
              <a:t>Cultural differences can also impact the effectiveness of a team’s communication and collaboration. Identifying points that need clarification is especially critical to align the team’s efforts with the expectations of the Product Owner. The members of the team must speak up when they do not understand something. </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39</a:t>
            </a:fld>
            <a:endParaRPr lang="en-US"/>
          </a:p>
        </p:txBody>
      </p:sp>
      <p:sp>
        <p:nvSpPr>
          <p:cNvPr id="3" name="TextBox 2"/>
          <p:cNvSpPr txBox="1"/>
          <p:nvPr/>
        </p:nvSpPr>
        <p:spPr>
          <a:xfrm>
            <a:off x="457200" y="990600"/>
            <a:ext cx="8229600" cy="4801314"/>
          </a:xfrm>
          <a:prstGeom prst="rect">
            <a:avLst/>
          </a:prstGeom>
          <a:noFill/>
        </p:spPr>
        <p:txBody>
          <a:bodyPr wrap="square" rtlCol="0">
            <a:spAutoFit/>
          </a:bodyPr>
          <a:lstStyle/>
          <a:p>
            <a:r>
              <a:rPr lang="en-US" b="1" u="sng" dirty="0" smtClean="0"/>
              <a:t>Challenge 5.The black box</a:t>
            </a:r>
            <a:endParaRPr lang="en-US" dirty="0" smtClean="0"/>
          </a:p>
          <a:p>
            <a:r>
              <a:rPr lang="en-US" dirty="0" smtClean="0"/>
              <a:t>The remote team members are far away and we don’t see what they’re doing or even who’s working on our projects. And in a way we don’t even want to. The remote team is a ‘black box’. We send in requirements and expect output.</a:t>
            </a:r>
          </a:p>
          <a:p>
            <a:r>
              <a:rPr lang="en-US" dirty="0" smtClean="0"/>
              <a:t>Not knowing where to locate files and the correct version of files to be working with are dysfunctions that plague many distributed teams.</a:t>
            </a:r>
          </a:p>
          <a:p>
            <a:r>
              <a:rPr lang="en-US" b="1" u="sng" dirty="0" smtClean="0"/>
              <a:t>Challenge 6.Technical problems that occur with security</a:t>
            </a:r>
            <a:endParaRPr lang="en-US" dirty="0" smtClean="0"/>
          </a:p>
          <a:p>
            <a:r>
              <a:rPr lang="en-US" dirty="0" smtClean="0"/>
              <a:t>Technical problems that occur with security – firewalls and access lists – can also create barriers that become more challenging with the geographically distributed teams.</a:t>
            </a:r>
          </a:p>
          <a:p>
            <a:r>
              <a:rPr lang="en-US" b="1" u="sng" dirty="0" smtClean="0"/>
              <a:t>Challenge 7.Good software engineering practices</a:t>
            </a:r>
            <a:endParaRPr lang="en-US" dirty="0" smtClean="0"/>
          </a:p>
          <a:p>
            <a:r>
              <a:rPr lang="en-US" dirty="0" smtClean="0"/>
              <a:t>Good software engineering practices are important for both collocated and distributed teams. But, for distributed teams, poor engineering practices are much more obvious and are a greater problem.</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4</a:t>
            </a:fld>
            <a:endParaRPr lang="en-US"/>
          </a:p>
        </p:txBody>
      </p:sp>
      <p:pic>
        <p:nvPicPr>
          <p:cNvPr id="3" name="Picture 2" descr="Imagini pentru automation testing jpg"/>
          <p:cNvPicPr/>
          <p:nvPr/>
        </p:nvPicPr>
        <p:blipFill>
          <a:blip r:embed="rId2"/>
          <a:srcRect/>
          <a:stretch>
            <a:fillRect/>
          </a:stretch>
        </p:blipFill>
        <p:spPr bwMode="auto">
          <a:xfrm>
            <a:off x="1981200" y="1371600"/>
            <a:ext cx="5200650" cy="2600325"/>
          </a:xfrm>
          <a:prstGeom prst="rect">
            <a:avLst/>
          </a:prstGeom>
          <a:noFill/>
          <a:ln w="9525">
            <a:noFill/>
            <a:miter lim="800000"/>
            <a:headEnd/>
            <a:tailEnd/>
          </a:ln>
        </p:spPr>
      </p:pic>
      <p:sp>
        <p:nvSpPr>
          <p:cNvPr id="4" name="TextBox 3"/>
          <p:cNvSpPr txBox="1"/>
          <p:nvPr/>
        </p:nvSpPr>
        <p:spPr>
          <a:xfrm>
            <a:off x="609600" y="4267200"/>
            <a:ext cx="8001000" cy="1754326"/>
          </a:xfrm>
          <a:prstGeom prst="rect">
            <a:avLst/>
          </a:prstGeom>
          <a:noFill/>
        </p:spPr>
        <p:txBody>
          <a:bodyPr wrap="square" rtlCol="0">
            <a:spAutoFit/>
          </a:bodyPr>
          <a:lstStyle/>
          <a:p>
            <a:pPr algn="just"/>
            <a:r>
              <a:rPr lang="en-US" dirty="0" smtClean="0"/>
              <a:t>Good candidates for automation are tests that are difficult to run manually and those that are too complex for manual testing. In cases of testing the object-oriented software systems, because it is difficult for testers to understand the code and prepare the test cases, it is absolutely necessary to automate the tests.</a:t>
            </a:r>
          </a:p>
          <a:p>
            <a:endParaRPr lang="en-US" dirty="0"/>
          </a:p>
        </p:txBody>
      </p:sp>
      <p:sp>
        <p:nvSpPr>
          <p:cNvPr id="5" name="TextBox 4"/>
          <p:cNvSpPr txBox="1"/>
          <p:nvPr/>
        </p:nvSpPr>
        <p:spPr>
          <a:xfrm>
            <a:off x="1752600" y="762000"/>
            <a:ext cx="4802918" cy="646331"/>
          </a:xfrm>
          <a:prstGeom prst="rect">
            <a:avLst/>
          </a:prstGeom>
          <a:noFill/>
        </p:spPr>
        <p:txBody>
          <a:bodyPr wrap="none" rtlCol="0">
            <a:spAutoFit/>
          </a:bodyPr>
          <a:lstStyle/>
          <a:p>
            <a:pPr algn="ctr"/>
            <a:r>
              <a:rPr lang="en-US" b="1" u="sng" dirty="0" smtClean="0"/>
              <a:t>1.Challenges in automation testing</a:t>
            </a:r>
            <a:endParaRPr lang="en-US" dirty="0" smtClean="0"/>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40</a:t>
            </a:fld>
            <a:endParaRPr lang="en-US"/>
          </a:p>
        </p:txBody>
      </p:sp>
      <p:pic>
        <p:nvPicPr>
          <p:cNvPr id="3" name="Picture 2" descr="Imagini pentru Distributed Team solutions jpg"/>
          <p:cNvPicPr/>
          <p:nvPr/>
        </p:nvPicPr>
        <p:blipFill>
          <a:blip r:embed="rId2"/>
          <a:srcRect/>
          <a:stretch>
            <a:fillRect/>
          </a:stretch>
        </p:blipFill>
        <p:spPr bwMode="auto">
          <a:xfrm>
            <a:off x="1447800" y="762000"/>
            <a:ext cx="5943600" cy="1083469"/>
          </a:xfrm>
          <a:prstGeom prst="rect">
            <a:avLst/>
          </a:prstGeom>
          <a:noFill/>
          <a:ln w="9525">
            <a:noFill/>
            <a:miter lim="800000"/>
            <a:headEnd/>
            <a:tailEnd/>
          </a:ln>
        </p:spPr>
      </p:pic>
      <p:pic>
        <p:nvPicPr>
          <p:cNvPr id="5" name="Picture 4" descr="Imagini pentru distributed teams solutions jpg"/>
          <p:cNvPicPr/>
          <p:nvPr/>
        </p:nvPicPr>
        <p:blipFill>
          <a:blip r:embed="rId3"/>
          <a:srcRect/>
          <a:stretch>
            <a:fillRect/>
          </a:stretch>
        </p:blipFill>
        <p:spPr bwMode="auto">
          <a:xfrm>
            <a:off x="2438400" y="1905000"/>
            <a:ext cx="4267200" cy="1981200"/>
          </a:xfrm>
          <a:prstGeom prst="rect">
            <a:avLst/>
          </a:prstGeom>
          <a:noFill/>
          <a:ln w="9525">
            <a:noFill/>
            <a:miter lim="800000"/>
            <a:headEnd/>
            <a:tailEnd/>
          </a:ln>
        </p:spPr>
      </p:pic>
      <p:sp>
        <p:nvSpPr>
          <p:cNvPr id="6" name="TextBox 5"/>
          <p:cNvSpPr txBox="1"/>
          <p:nvPr/>
        </p:nvSpPr>
        <p:spPr>
          <a:xfrm>
            <a:off x="381000" y="381000"/>
            <a:ext cx="8153400" cy="369332"/>
          </a:xfrm>
          <a:prstGeom prst="rect">
            <a:avLst/>
          </a:prstGeom>
          <a:noFill/>
        </p:spPr>
        <p:txBody>
          <a:bodyPr wrap="square" rtlCol="0">
            <a:spAutoFit/>
          </a:bodyPr>
          <a:lstStyle/>
          <a:p>
            <a:pPr algn="ctr"/>
            <a:r>
              <a:rPr lang="en-US" b="1" u="sng" dirty="0" smtClean="0"/>
              <a:t>3.4.Solutions to the Challenges that Distributed Team Faces</a:t>
            </a:r>
            <a:endParaRPr lang="en-US" dirty="0"/>
          </a:p>
        </p:txBody>
      </p:sp>
      <p:sp>
        <p:nvSpPr>
          <p:cNvPr id="7" name="TextBox 6"/>
          <p:cNvSpPr txBox="1"/>
          <p:nvPr/>
        </p:nvSpPr>
        <p:spPr>
          <a:xfrm>
            <a:off x="685800" y="4114800"/>
            <a:ext cx="7848600" cy="1754326"/>
          </a:xfrm>
          <a:prstGeom prst="rect">
            <a:avLst/>
          </a:prstGeom>
          <a:noFill/>
        </p:spPr>
        <p:txBody>
          <a:bodyPr wrap="square" rtlCol="0">
            <a:spAutoFit/>
          </a:bodyPr>
          <a:lstStyle/>
          <a:p>
            <a:r>
              <a:rPr lang="en-US" dirty="0" smtClean="0"/>
              <a:t>Globally distributed teams can easily overcome some of the challenges that they face, especially with effective and robust tools </a:t>
            </a:r>
            <a:r>
              <a:rPr lang="en-US" smtClean="0"/>
              <a:t>for distributed </a:t>
            </a:r>
            <a:r>
              <a:rPr lang="en-US" dirty="0" smtClean="0"/>
              <a:t>team for remote collaboration and communication like </a:t>
            </a:r>
            <a:r>
              <a:rPr lang="en-US" dirty="0" err="1" smtClean="0"/>
              <a:t>ezTalks</a:t>
            </a:r>
            <a:r>
              <a:rPr lang="en-US" dirty="0" smtClean="0"/>
              <a:t> Cloud Meeting. When working with </a:t>
            </a:r>
            <a:r>
              <a:rPr lang="en-US" dirty="0" err="1" smtClean="0"/>
              <a:t>globale</a:t>
            </a:r>
            <a:r>
              <a:rPr lang="en-US" dirty="0" smtClean="0"/>
              <a:t> teams and using international calls is important that everyone can access the conference.</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41</a:t>
            </a:fld>
            <a:endParaRPr lang="en-US"/>
          </a:p>
        </p:txBody>
      </p:sp>
      <p:sp>
        <p:nvSpPr>
          <p:cNvPr id="3" name="TextBox 2"/>
          <p:cNvSpPr txBox="1"/>
          <p:nvPr/>
        </p:nvSpPr>
        <p:spPr>
          <a:xfrm>
            <a:off x="457200" y="381000"/>
            <a:ext cx="8153400" cy="6186309"/>
          </a:xfrm>
          <a:prstGeom prst="rect">
            <a:avLst/>
          </a:prstGeom>
          <a:noFill/>
        </p:spPr>
        <p:txBody>
          <a:bodyPr wrap="square" rtlCol="0">
            <a:spAutoFit/>
          </a:bodyPr>
          <a:lstStyle/>
          <a:p>
            <a:r>
              <a:rPr lang="en-US" b="1" u="sng" dirty="0" smtClean="0"/>
              <a:t>1. Video Chat over Calls</a:t>
            </a:r>
            <a:endParaRPr lang="en-US" dirty="0" smtClean="0"/>
          </a:p>
          <a:p>
            <a:r>
              <a:rPr lang="en-US" dirty="0" smtClean="0"/>
              <a:t>It is recommended that during conference calls, distributed team members should use video chat. This allows people to easily read the facial expressions of remote colleagues and that is invaluable for communication.</a:t>
            </a:r>
          </a:p>
          <a:p>
            <a:r>
              <a:rPr lang="en-US" b="1" u="sng" dirty="0" smtClean="0"/>
              <a:t>2. Employee Rotations</a:t>
            </a:r>
            <a:endParaRPr lang="en-US" dirty="0" smtClean="0"/>
          </a:p>
          <a:p>
            <a:r>
              <a:rPr lang="en-US" dirty="0" smtClean="0"/>
              <a:t>Members of a distributed team should be rotated between different locations. Moreover, the entire team should meet in a single location for quarterly/annual meetings, rallies and retreats. This allows them to know each other far from the work environment. This eliminates any existing barrier between members.</a:t>
            </a:r>
          </a:p>
          <a:p>
            <a:r>
              <a:rPr lang="en-US" b="1" u="sng" dirty="0" smtClean="0"/>
              <a:t>3. Expose Distributed Team to Clients</a:t>
            </a:r>
            <a:endParaRPr lang="en-US" dirty="0" smtClean="0"/>
          </a:p>
          <a:p>
            <a:r>
              <a:rPr lang="en-US" dirty="0" smtClean="0"/>
              <a:t>Most distributed teams suffer from a low exposure to clients and the market. This greatly improves the productivity of distributed teams.</a:t>
            </a:r>
          </a:p>
          <a:p>
            <a:r>
              <a:rPr lang="en-US" b="1" u="sng" dirty="0" smtClean="0"/>
              <a:t>4. Alliances between Teams</a:t>
            </a:r>
            <a:endParaRPr lang="en-US" dirty="0" smtClean="0"/>
          </a:p>
          <a:p>
            <a:r>
              <a:rPr lang="en-US" dirty="0" smtClean="0"/>
              <a:t>Animosity between members of a team usually results from a lack of understanding. This is why it is important to forge alliances between different distributed teams so that they learn to respect and support each other.</a:t>
            </a:r>
          </a:p>
          <a:p>
            <a:r>
              <a:rPr lang="en-US" b="1" u="sng" dirty="0" smtClean="0"/>
              <a:t>5. Exploring each other’s cultures </a:t>
            </a:r>
            <a:endParaRPr lang="en-US" dirty="0" smtClean="0"/>
          </a:p>
          <a:p>
            <a:r>
              <a:rPr lang="en-US" dirty="0" smtClean="0"/>
              <a:t>People must invest some time exploring each other’s cultures to get a better understanding of their cultural differences</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42</a:t>
            </a:fld>
            <a:endParaRPr lang="en-US"/>
          </a:p>
        </p:txBody>
      </p:sp>
      <p:sp>
        <p:nvSpPr>
          <p:cNvPr id="3" name="TextBox 2"/>
          <p:cNvSpPr txBox="1"/>
          <p:nvPr/>
        </p:nvSpPr>
        <p:spPr>
          <a:xfrm>
            <a:off x="457200" y="304800"/>
            <a:ext cx="8001000" cy="6186309"/>
          </a:xfrm>
          <a:prstGeom prst="rect">
            <a:avLst/>
          </a:prstGeom>
          <a:noFill/>
        </p:spPr>
        <p:txBody>
          <a:bodyPr wrap="square" rtlCol="0">
            <a:spAutoFit/>
          </a:bodyPr>
          <a:lstStyle/>
          <a:p>
            <a:r>
              <a:rPr lang="en-US" b="1" u="sng" dirty="0" smtClean="0"/>
              <a:t>5. Common Vision</a:t>
            </a:r>
            <a:endParaRPr lang="en-US" dirty="0" smtClean="0"/>
          </a:p>
          <a:p>
            <a:r>
              <a:rPr lang="en-US" dirty="0" smtClean="0"/>
              <a:t>Having a common vision for all members of a distributed team will unite and align them. This works well against the us </a:t>
            </a:r>
            <a:r>
              <a:rPr lang="en-US" dirty="0" err="1" smtClean="0"/>
              <a:t>vs</a:t>
            </a:r>
            <a:r>
              <a:rPr lang="en-US" dirty="0" smtClean="0"/>
              <a:t> them mentality that was earlier mentioned.</a:t>
            </a:r>
          </a:p>
          <a:p>
            <a:r>
              <a:rPr lang="en-US" b="1" u="sng" dirty="0" smtClean="0"/>
              <a:t>6. Connect People in a Creative Manner</a:t>
            </a:r>
            <a:endParaRPr lang="en-US" dirty="0" smtClean="0"/>
          </a:p>
          <a:p>
            <a:r>
              <a:rPr lang="en-US" dirty="0" smtClean="0"/>
              <a:t>When people are connected in a creative manner outside a typical video conference call, the culture barrier can be easily overcome with little difficulty. This can be over a social event where people can talk (Christmas party / Team buildings).</a:t>
            </a:r>
          </a:p>
          <a:p>
            <a:r>
              <a:rPr lang="en-US" b="1" u="sng" dirty="0" smtClean="0"/>
              <a:t>7. Story Sized Sections</a:t>
            </a:r>
            <a:endParaRPr lang="en-US" dirty="0" smtClean="0"/>
          </a:p>
          <a:p>
            <a:r>
              <a:rPr lang="en-US" dirty="0" smtClean="0"/>
              <a:t>Parsing the requirements into convenient story-sized sections and consequently sending them out as storyboards can solve the problem of requirements delivery process for distributed teams.</a:t>
            </a:r>
          </a:p>
          <a:p>
            <a:r>
              <a:rPr lang="en-US" b="1" u="sng" dirty="0" smtClean="0"/>
              <a:t>9. Improving </a:t>
            </a:r>
            <a:r>
              <a:rPr lang="en-US" b="1" u="sng" dirty="0" err="1" smtClean="0"/>
              <a:t>english</a:t>
            </a:r>
            <a:r>
              <a:rPr lang="en-US" b="1" u="sng" dirty="0" smtClean="0"/>
              <a:t> language (other common language)</a:t>
            </a:r>
            <a:endParaRPr lang="en-US" dirty="0" smtClean="0"/>
          </a:p>
          <a:p>
            <a:r>
              <a:rPr lang="en-US" dirty="0" smtClean="0"/>
              <a:t>The key to </a:t>
            </a:r>
            <a:r>
              <a:rPr lang="en-US" dirty="0" err="1" smtClean="0"/>
              <a:t>bo</a:t>
            </a:r>
            <a:r>
              <a:rPr lang="en-US" dirty="0" smtClean="0"/>
              <a:t> a good tester is to have a good communication, so all the members of </a:t>
            </a:r>
            <a:r>
              <a:rPr lang="en-US" smtClean="0"/>
              <a:t>the distributed </a:t>
            </a:r>
            <a:r>
              <a:rPr lang="en-US" dirty="0" smtClean="0"/>
              <a:t>team must improve their common language. In order to help testers, the employer  could offer free language courses.</a:t>
            </a:r>
          </a:p>
          <a:p>
            <a:r>
              <a:rPr lang="en-US" b="1" u="sng" dirty="0" smtClean="0"/>
              <a:t>10. Take into account the national holidays of each team member </a:t>
            </a:r>
            <a:r>
              <a:rPr lang="en-US" dirty="0" smtClean="0"/>
              <a:t>When the resources and the time allocated to a certain project are established is important to take into account the national holidays of each team member.</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43</a:t>
            </a:fld>
            <a:endParaRPr lang="en-US"/>
          </a:p>
        </p:txBody>
      </p:sp>
      <p:sp>
        <p:nvSpPr>
          <p:cNvPr id="3" name="TextBox 2"/>
          <p:cNvSpPr txBox="1"/>
          <p:nvPr/>
        </p:nvSpPr>
        <p:spPr>
          <a:xfrm>
            <a:off x="533400" y="304800"/>
            <a:ext cx="8229600" cy="6186309"/>
          </a:xfrm>
          <a:prstGeom prst="rect">
            <a:avLst/>
          </a:prstGeom>
          <a:noFill/>
        </p:spPr>
        <p:txBody>
          <a:bodyPr wrap="square" rtlCol="0">
            <a:spAutoFit/>
          </a:bodyPr>
          <a:lstStyle/>
          <a:p>
            <a:pPr algn="ctr"/>
            <a:r>
              <a:rPr lang="en-US" b="1" u="sng" dirty="0" smtClean="0"/>
              <a:t>Conclusions</a:t>
            </a:r>
            <a:endParaRPr lang="en-US" dirty="0" smtClean="0"/>
          </a:p>
          <a:p>
            <a:r>
              <a:rPr lang="en-US" dirty="0" smtClean="0"/>
              <a:t>When we talk about </a:t>
            </a:r>
            <a:r>
              <a:rPr lang="en-US" b="1" dirty="0" smtClean="0"/>
              <a:t>Automation</a:t>
            </a:r>
            <a:r>
              <a:rPr lang="en-US" dirty="0" smtClean="0"/>
              <a:t>, tester has to have some programming knowledge to write the scripts and also should show how to use automation tools really well. Is better for the manual testers to be open and think that a good solution for their problems will be to implement automated testing, which will make them 10 times more effective. To solve the automated testing challenge, there is much more to be done and much better solutions to come. The companies have to take the initiative and decide to improve processes, to look at the ways to achieve better testing in general and to increase the effectiveness and efficiency of the existing test automation in particular. </a:t>
            </a:r>
          </a:p>
          <a:p>
            <a:r>
              <a:rPr lang="en-US" dirty="0" smtClean="0"/>
              <a:t>Testing of </a:t>
            </a:r>
            <a:r>
              <a:rPr lang="en-US" b="1" dirty="0" err="1" smtClean="0"/>
              <a:t>smartphones</a:t>
            </a:r>
            <a:r>
              <a:rPr lang="en-US" b="1" dirty="0" smtClean="0"/>
              <a:t> applications</a:t>
            </a:r>
            <a:r>
              <a:rPr lang="en-US" dirty="0" smtClean="0"/>
              <a:t> is very challenging, given the availability of a wide variety of configurations, languages, operator settings, and so on. The challenges of mobile testing are often unique to each business, and hence the solution too will depend on your context. The solution will be a mixture of tools, frameworks, platforms, and people, eventually striking the best balance between cost, quality, and time-to-market. You might have built a useful application, but to make it desirable it has to continuously delight its users. An efficient and effective mobile testing strategy forms the bedrock of delivering rock-solid, right-first-time applications.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44</a:t>
            </a:fld>
            <a:endParaRPr lang="en-US"/>
          </a:p>
        </p:txBody>
      </p:sp>
      <p:sp>
        <p:nvSpPr>
          <p:cNvPr id="3" name="TextBox 2"/>
          <p:cNvSpPr txBox="1"/>
          <p:nvPr/>
        </p:nvSpPr>
        <p:spPr>
          <a:xfrm>
            <a:off x="457200" y="457200"/>
            <a:ext cx="8305800" cy="5909310"/>
          </a:xfrm>
          <a:prstGeom prst="rect">
            <a:avLst/>
          </a:prstGeom>
          <a:noFill/>
        </p:spPr>
        <p:txBody>
          <a:bodyPr wrap="square" rtlCol="0">
            <a:spAutoFit/>
          </a:bodyPr>
          <a:lstStyle/>
          <a:p>
            <a:r>
              <a:rPr lang="en-US" dirty="0" smtClean="0"/>
              <a:t>It is crucial for the testers to improve their </a:t>
            </a:r>
            <a:r>
              <a:rPr lang="en-US" b="1" dirty="0" smtClean="0"/>
              <a:t>communication</a:t>
            </a:r>
            <a:r>
              <a:rPr lang="en-US" dirty="0" smtClean="0"/>
              <a:t> skills that are necessary in speaking with the developers and the clients in a clear, effective manner and understandable way. Testers communicate within the team members and with external teams. Testers must interact with people, discuss with developers, stakeholders, with Project Manager, CEO, business owners, (and so on). They have to speak with the clients to get more information. Communicating at different layers of organization is the key to any tester.</a:t>
            </a:r>
          </a:p>
          <a:p>
            <a:r>
              <a:rPr lang="en-US" dirty="0" smtClean="0"/>
              <a:t>Sometimes testers are responsible for communicating with customers for understanding the requirements. Testers require good listening and understanding capabilities. Testers must have good communicating skills in order to build relationships with the developers. Also they need analyzing and problems solving skills. They should have a strong reason to prove why it is so important to fix the defect and what the after effects are if it is not fixed properly. Poor communication is a major cause of project failure and blocked lines of communication are absolutely detrimental to testing. Developers and testers should always cooperate with each other and they should also understand and respect the each other view. </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45</a:t>
            </a:fld>
            <a:endParaRPr lang="en-US"/>
          </a:p>
        </p:txBody>
      </p:sp>
      <p:pic>
        <p:nvPicPr>
          <p:cNvPr id="3" name="Picture 2" descr="Imagini pentru software testing challenges jpg"/>
          <p:cNvPicPr/>
          <p:nvPr/>
        </p:nvPicPr>
        <p:blipFill>
          <a:blip r:embed="rId2"/>
          <a:srcRect/>
          <a:stretch>
            <a:fillRect/>
          </a:stretch>
        </p:blipFill>
        <p:spPr bwMode="auto">
          <a:xfrm>
            <a:off x="1447800" y="609600"/>
            <a:ext cx="5943600" cy="2843678"/>
          </a:xfrm>
          <a:prstGeom prst="rect">
            <a:avLst/>
          </a:prstGeom>
          <a:noFill/>
          <a:ln w="9525">
            <a:noFill/>
            <a:miter lim="800000"/>
            <a:headEnd/>
            <a:tailEnd/>
          </a:ln>
        </p:spPr>
      </p:pic>
      <p:pic>
        <p:nvPicPr>
          <p:cNvPr id="4" name="Picture 3" descr="Challenges in Software Testing"/>
          <p:cNvPicPr/>
          <p:nvPr/>
        </p:nvPicPr>
        <p:blipFill>
          <a:blip r:embed="rId3"/>
          <a:srcRect/>
          <a:stretch>
            <a:fillRect/>
          </a:stretch>
        </p:blipFill>
        <p:spPr bwMode="auto">
          <a:xfrm>
            <a:off x="1447800" y="3429000"/>
            <a:ext cx="5943600" cy="269938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46</a:t>
            </a:fld>
            <a:endParaRPr lang="en-US"/>
          </a:p>
        </p:txBody>
      </p:sp>
      <p:sp>
        <p:nvSpPr>
          <p:cNvPr id="3" name="TextBox 2"/>
          <p:cNvSpPr txBox="1"/>
          <p:nvPr/>
        </p:nvSpPr>
        <p:spPr>
          <a:xfrm>
            <a:off x="381000" y="533400"/>
            <a:ext cx="8229600" cy="5909310"/>
          </a:xfrm>
          <a:prstGeom prst="rect">
            <a:avLst/>
          </a:prstGeom>
          <a:noFill/>
        </p:spPr>
        <p:txBody>
          <a:bodyPr wrap="square" rtlCol="0">
            <a:spAutoFit/>
          </a:bodyPr>
          <a:lstStyle/>
          <a:p>
            <a:pPr algn="ctr"/>
            <a:r>
              <a:rPr lang="en-US" b="1" u="sng" dirty="0" smtClean="0"/>
              <a:t>References</a:t>
            </a:r>
            <a:endParaRPr lang="en-US" dirty="0" smtClean="0"/>
          </a:p>
          <a:p>
            <a:r>
              <a:rPr lang="en-US" dirty="0" smtClean="0"/>
              <a:t>1)A Practical Guide to Distributed Scrum, by Elizabeth Woodward, </a:t>
            </a:r>
            <a:r>
              <a:rPr lang="en-US" dirty="0" err="1" smtClean="0"/>
              <a:t>Steffan</a:t>
            </a:r>
            <a:r>
              <a:rPr lang="en-US" dirty="0" smtClean="0"/>
              <a:t> </a:t>
            </a:r>
            <a:r>
              <a:rPr lang="en-US" dirty="0" err="1" smtClean="0"/>
              <a:t>Surdek</a:t>
            </a:r>
            <a:r>
              <a:rPr lang="en-US" dirty="0" smtClean="0"/>
              <a:t>, Matthew </a:t>
            </a:r>
            <a:r>
              <a:rPr lang="en-US" dirty="0" err="1" smtClean="0"/>
              <a:t>Ganis</a:t>
            </a:r>
            <a:r>
              <a:rPr lang="en-US" dirty="0" smtClean="0"/>
              <a:t>, International Business Machines Corporation, 2010.</a:t>
            </a:r>
          </a:p>
          <a:p>
            <a:r>
              <a:rPr lang="en-US" dirty="0" smtClean="0"/>
              <a:t>https://www.scribd.com/document/42021760/A-practical-guide-to-Distributed-scrum</a:t>
            </a:r>
          </a:p>
          <a:p>
            <a:r>
              <a:rPr lang="en-US" dirty="0" smtClean="0"/>
              <a:t>2)Challenges and Techniques for Testing of Big Data, </a:t>
            </a:r>
            <a:r>
              <a:rPr lang="en-US" dirty="0" err="1" smtClean="0"/>
              <a:t>Naveen</a:t>
            </a:r>
            <a:r>
              <a:rPr lang="en-US" dirty="0" smtClean="0"/>
              <a:t> </a:t>
            </a:r>
            <a:r>
              <a:rPr lang="en-US" dirty="0" err="1" smtClean="0"/>
              <a:t>Garg</a:t>
            </a:r>
            <a:r>
              <a:rPr lang="en-US" dirty="0" smtClean="0"/>
              <a:t>, Dr. Sanjay </a:t>
            </a:r>
            <a:r>
              <a:rPr lang="en-US" dirty="0" err="1" smtClean="0"/>
              <a:t>Singla</a:t>
            </a:r>
            <a:r>
              <a:rPr lang="en-US" dirty="0" smtClean="0"/>
              <a:t>, Dr. </a:t>
            </a:r>
            <a:r>
              <a:rPr lang="en-US" dirty="0" err="1" smtClean="0"/>
              <a:t>Surender</a:t>
            </a:r>
            <a:r>
              <a:rPr lang="en-US" dirty="0" smtClean="0"/>
              <a:t> </a:t>
            </a:r>
            <a:r>
              <a:rPr lang="en-US" dirty="0" err="1" smtClean="0"/>
              <a:t>Jangra</a:t>
            </a:r>
            <a:r>
              <a:rPr lang="en-US" dirty="0" smtClean="0"/>
              <a:t>, www.academia.edu.</a:t>
            </a:r>
          </a:p>
          <a:p>
            <a:r>
              <a:rPr lang="en-US" dirty="0" smtClean="0"/>
              <a:t>3)Challenges for software quality testers - How to improve your testing process</a:t>
            </a:r>
          </a:p>
          <a:p>
            <a:r>
              <a:rPr lang="en-US" dirty="0" smtClean="0"/>
              <a:t>https://www.youtube.com/watch?v=BnfzjDAjUdI</a:t>
            </a:r>
          </a:p>
          <a:p>
            <a:r>
              <a:rPr lang="en-US" dirty="0" smtClean="0"/>
              <a:t>4)Challenges in Manual Testing</a:t>
            </a:r>
          </a:p>
          <a:p>
            <a:r>
              <a:rPr lang="en-US" dirty="0" smtClean="0"/>
              <a:t>https://www.youtube.com/watch?v=4RuFjcp_hPY</a:t>
            </a:r>
          </a:p>
          <a:p>
            <a:r>
              <a:rPr lang="en-US" dirty="0" smtClean="0"/>
              <a:t>5)7 Challenges of Distributed Teams and How to Solve</a:t>
            </a:r>
          </a:p>
          <a:p>
            <a:r>
              <a:rPr lang="en-US" dirty="0" smtClean="0"/>
              <a:t>https://www.eztalks.com/telecommuting/challenges-of-distributed-teams-and-how-to-solve.html</a:t>
            </a:r>
          </a:p>
          <a:p>
            <a:r>
              <a:rPr lang="en-US" dirty="0" smtClean="0"/>
              <a:t>6)Challenges of Testing Mobile Applications, </a:t>
            </a:r>
            <a:r>
              <a:rPr lang="en-US" dirty="0" err="1" smtClean="0"/>
              <a:t>Ubaid</a:t>
            </a:r>
            <a:r>
              <a:rPr lang="en-US" dirty="0" smtClean="0"/>
              <a:t> </a:t>
            </a:r>
            <a:r>
              <a:rPr lang="en-US" dirty="0" err="1" smtClean="0"/>
              <a:t>Pisuwala</a:t>
            </a:r>
            <a:endParaRPr lang="en-US" dirty="0" smtClean="0"/>
          </a:p>
          <a:p>
            <a:r>
              <a:rPr lang="en-US" dirty="0" smtClean="0"/>
              <a:t>https://www.peerbits.com/blog/mobile-app-testing-challenges.html</a:t>
            </a:r>
          </a:p>
          <a:p>
            <a:r>
              <a:rPr lang="en-US" dirty="0" smtClean="0"/>
              <a:t>7)Challenges &amp; Problems In Usability Testing of Web Based Applications: A Study of Software Companies In </a:t>
            </a:r>
            <a:r>
              <a:rPr lang="en-US" dirty="0" err="1" smtClean="0"/>
              <a:t>Pune</a:t>
            </a:r>
            <a:r>
              <a:rPr lang="en-US" dirty="0" smtClean="0"/>
              <a:t> City, </a:t>
            </a:r>
            <a:r>
              <a:rPr lang="en-US" dirty="0" err="1" smtClean="0"/>
              <a:t>Dayanand</a:t>
            </a:r>
            <a:r>
              <a:rPr lang="en-US" dirty="0" smtClean="0"/>
              <a:t> S. </a:t>
            </a:r>
            <a:r>
              <a:rPr lang="en-US" dirty="0" err="1" smtClean="0"/>
              <a:t>Patil</a:t>
            </a:r>
            <a:r>
              <a:rPr lang="en-US" dirty="0" smtClean="0"/>
              <a:t>, Dr. </a:t>
            </a:r>
            <a:r>
              <a:rPr lang="en-US" dirty="0" err="1" smtClean="0"/>
              <a:t>Binod</a:t>
            </a:r>
            <a:r>
              <a:rPr lang="en-US" dirty="0" smtClean="0"/>
              <a:t> Kumar, www.academia.edu</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47</a:t>
            </a:fld>
            <a:endParaRPr lang="en-US"/>
          </a:p>
        </p:txBody>
      </p:sp>
      <p:sp>
        <p:nvSpPr>
          <p:cNvPr id="3" name="TextBox 2"/>
          <p:cNvSpPr txBox="1"/>
          <p:nvPr/>
        </p:nvSpPr>
        <p:spPr>
          <a:xfrm>
            <a:off x="609600" y="304800"/>
            <a:ext cx="8077200" cy="6186309"/>
          </a:xfrm>
          <a:prstGeom prst="rect">
            <a:avLst/>
          </a:prstGeom>
          <a:noFill/>
        </p:spPr>
        <p:txBody>
          <a:bodyPr wrap="square" rtlCol="0">
            <a:spAutoFit/>
          </a:bodyPr>
          <a:lstStyle/>
          <a:p>
            <a:r>
              <a:rPr lang="en-US" dirty="0" smtClean="0"/>
              <a:t>8)Experiences of Test automation, Dorothy Graham, Mark </a:t>
            </a:r>
            <a:r>
              <a:rPr lang="en-US" dirty="0" err="1" smtClean="0"/>
              <a:t>Fewster</a:t>
            </a:r>
            <a:r>
              <a:rPr lang="en-US" dirty="0" smtClean="0"/>
              <a:t>, </a:t>
            </a:r>
          </a:p>
          <a:p>
            <a:r>
              <a:rPr lang="en-US" dirty="0" smtClean="0"/>
              <a:t>https://www.scribd.com/document/247164361/Experiences-of-Test-automation</a:t>
            </a:r>
          </a:p>
          <a:p>
            <a:r>
              <a:rPr lang="en-US" dirty="0" smtClean="0"/>
              <a:t>9) </a:t>
            </a:r>
            <a:r>
              <a:rPr lang="en-US" dirty="0" err="1" smtClean="0"/>
              <a:t>Huawei</a:t>
            </a:r>
            <a:r>
              <a:rPr lang="en-US" dirty="0" smtClean="0"/>
              <a:t> has 22 commercial 5G contracts; U.S. government warns allies about the company, Alan </a:t>
            </a:r>
            <a:r>
              <a:rPr lang="en-US" dirty="0" err="1" smtClean="0"/>
              <a:t>Weissberger</a:t>
            </a:r>
            <a:r>
              <a:rPr lang="en-US" dirty="0" smtClean="0"/>
              <a:t>, 23.11.2018,                                                 http://techblog.comsoc.org/2018/11/23/huawei-has-22-commercial-5g-contracts-u-s-government-warns-allies-about-the-company/</a:t>
            </a:r>
          </a:p>
          <a:p>
            <a:r>
              <a:rPr lang="en-US" dirty="0" smtClean="0"/>
              <a:t>10)Issues, Challenges and Best Practices of Software Testing Activities, </a:t>
            </a:r>
            <a:r>
              <a:rPr lang="en-US" dirty="0" err="1" smtClean="0"/>
              <a:t>Zulkefli</a:t>
            </a:r>
            <a:r>
              <a:rPr lang="en-US" dirty="0" smtClean="0"/>
              <a:t> </a:t>
            </a:r>
            <a:r>
              <a:rPr lang="en-US" dirty="0" err="1" smtClean="0"/>
              <a:t>Mansor</a:t>
            </a:r>
            <a:endParaRPr lang="en-US" dirty="0" smtClean="0"/>
          </a:p>
          <a:p>
            <a:r>
              <a:rPr lang="en-US" dirty="0" smtClean="0"/>
              <a:t>https://pdfs.semanticscholar.org/4b99/91a1d098776f07340690b7a158ccf5a81016.pdf</a:t>
            </a:r>
          </a:p>
          <a:p>
            <a:r>
              <a:rPr lang="en-US" dirty="0" smtClean="0"/>
              <a:t>11)Mobile Testing Challenges and Solutions </a:t>
            </a:r>
            <a:r>
              <a:rPr lang="en-US" dirty="0" err="1" smtClean="0"/>
              <a:t>XBOSoft</a:t>
            </a:r>
            <a:r>
              <a:rPr lang="en-US" dirty="0" smtClean="0"/>
              <a:t> Webinar, Ed Curran https://www.slideshare.net/xbosoft/mobile-testing-challenges-and-solutions-xbosoft-webinar 12)Mobile Testing: Challenges and Solutions, Philip Lew</a:t>
            </a:r>
          </a:p>
          <a:p>
            <a:r>
              <a:rPr lang="en-US" dirty="0" smtClean="0"/>
              <a:t>https://www.slideshare.net/TechWellPresentations/mobile-testing-challenges-and-solutions</a:t>
            </a:r>
          </a:p>
          <a:p>
            <a:r>
              <a:rPr lang="en-US" dirty="0" smtClean="0"/>
              <a:t>13)Skills Required for Software Testing Career</a:t>
            </a:r>
          </a:p>
          <a:p>
            <a:r>
              <a:rPr lang="en-US" dirty="0" smtClean="0"/>
              <a:t>https://www.youtube.com/watch?v=FncYa_4b3zI</a:t>
            </a:r>
          </a:p>
          <a:p>
            <a:r>
              <a:rPr lang="en-US" dirty="0" smtClean="0"/>
              <a:t>14)Software testing, https://www.scribd.com/doc/213947646/Software-Testing</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48</a:t>
            </a:fld>
            <a:endParaRPr lang="en-US"/>
          </a:p>
        </p:txBody>
      </p:sp>
      <p:sp>
        <p:nvSpPr>
          <p:cNvPr id="3" name="TextBox 2"/>
          <p:cNvSpPr txBox="1"/>
          <p:nvPr/>
        </p:nvSpPr>
        <p:spPr>
          <a:xfrm>
            <a:off x="457200" y="533400"/>
            <a:ext cx="8305800" cy="5909310"/>
          </a:xfrm>
          <a:prstGeom prst="rect">
            <a:avLst/>
          </a:prstGeom>
          <a:noFill/>
        </p:spPr>
        <p:txBody>
          <a:bodyPr wrap="square" rtlCol="0">
            <a:spAutoFit/>
          </a:bodyPr>
          <a:lstStyle/>
          <a:p>
            <a:r>
              <a:rPr lang="en-US" dirty="0" smtClean="0"/>
              <a:t>15)Software Testing of Mobile Applications: Challenges and Future Research Directions, Henry </a:t>
            </a:r>
            <a:r>
              <a:rPr lang="en-US" dirty="0" err="1" smtClean="0"/>
              <a:t>Muccini</a:t>
            </a:r>
            <a:r>
              <a:rPr lang="en-US" dirty="0" smtClean="0"/>
              <a:t>, Antonio Di Francesco, </a:t>
            </a:r>
            <a:r>
              <a:rPr lang="en-US" dirty="0" err="1" smtClean="0"/>
              <a:t>Patrizio</a:t>
            </a:r>
            <a:r>
              <a:rPr lang="en-US" dirty="0" smtClean="0"/>
              <a:t> Esposito, www.academia.edu</a:t>
            </a:r>
          </a:p>
          <a:p>
            <a:r>
              <a:rPr lang="en-US" dirty="0" smtClean="0"/>
              <a:t>16)Solutions to overcome Top 5 Manual Testing challenges</a:t>
            </a:r>
          </a:p>
          <a:p>
            <a:r>
              <a:rPr lang="en-US" dirty="0" smtClean="0"/>
              <a:t>https://www.youtube.com/watch?v=reRgc_awnGQ</a:t>
            </a:r>
          </a:p>
          <a:p>
            <a:r>
              <a:rPr lang="en-US" dirty="0" smtClean="0"/>
              <a:t>17)Surviving the top ten challenges of software testing, William E. Perry, Randall W. Rice</a:t>
            </a:r>
          </a:p>
          <a:p>
            <a:r>
              <a:rPr lang="en-US" dirty="0" smtClean="0"/>
              <a:t>https://books.google.ro/books?id=QVYUAAAAQBAJ&amp;pg=PT81&amp;lpg=PT81&amp;dq=testing+challenges&amp;source=bl&amp;ots=YrqrA3M6IP&amp;sig=ACfU3U0vgLDOpAy1ztOGg1CfK2bmcw7Wng&amp;hl=ro&amp;sa=X&amp;ved=2ahUKEwjg3aeE9fbfAhVq_SoKHRPSBls4ggEQ6AEwCHoECAAQAQ#v=onepage&amp;q=testing%20challenges&amp;f=false </a:t>
            </a:r>
          </a:p>
          <a:p>
            <a:r>
              <a:rPr lang="en-US" dirty="0" smtClean="0"/>
              <a:t>18)Testing challenges https://www.google.ro/search?client=opera&amp;hs=n15&amp;ei=LsA3XP2LKvKHrwS-8b_ACg&amp;q=testing+challenges+pdf&amp;oq=testing+challenges+pdf&amp;gs_l=psy-ab.3..0i22i30l2.1877.2871..3350...0.0..0.78.295.4......0....1..gws-wiz.......0i71j0.ioCq2GIcYYk</a:t>
            </a:r>
          </a:p>
          <a:p>
            <a:r>
              <a:rPr lang="en-US" dirty="0" smtClean="0"/>
              <a:t>19)The Challenge of Good Enough Software, by Bach, J.  http://www.satisfice.com/articles/gooden2.pdf (1995)</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49</a:t>
            </a:fld>
            <a:endParaRPr lang="en-US"/>
          </a:p>
        </p:txBody>
      </p:sp>
      <p:sp>
        <p:nvSpPr>
          <p:cNvPr id="3" name="TextBox 2"/>
          <p:cNvSpPr txBox="1"/>
          <p:nvPr/>
        </p:nvSpPr>
        <p:spPr>
          <a:xfrm>
            <a:off x="533400" y="533400"/>
            <a:ext cx="8153400" cy="5355312"/>
          </a:xfrm>
          <a:prstGeom prst="rect">
            <a:avLst/>
          </a:prstGeom>
          <a:noFill/>
        </p:spPr>
        <p:txBody>
          <a:bodyPr wrap="square" rtlCol="0">
            <a:spAutoFit/>
          </a:bodyPr>
          <a:lstStyle/>
          <a:p>
            <a:r>
              <a:rPr lang="en-US" dirty="0" smtClean="0"/>
              <a:t>20)Top Challenges Faced by Testers During Software Testing @ </a:t>
            </a:r>
            <a:r>
              <a:rPr lang="en-US" dirty="0" err="1" smtClean="0"/>
              <a:t>TestOrigen</a:t>
            </a:r>
            <a:endParaRPr lang="en-US" dirty="0" smtClean="0"/>
          </a:p>
          <a:p>
            <a:r>
              <a:rPr lang="en-US" dirty="0" smtClean="0"/>
              <a:t>https://www.youtube.com/watch?v=O_CvO9DLXAQ</a:t>
            </a:r>
          </a:p>
          <a:p>
            <a:r>
              <a:rPr lang="en-US" dirty="0" smtClean="0"/>
              <a:t>21)Top 10 Challenges Testers Face at Workplace and How to Overcome Them</a:t>
            </a:r>
          </a:p>
          <a:p>
            <a:r>
              <a:rPr lang="en-US" dirty="0" smtClean="0"/>
              <a:t>https://www.softwaretestinghelp.com/challenges-testers-face-at-workplace/</a:t>
            </a:r>
          </a:p>
          <a:p>
            <a:r>
              <a:rPr lang="en-US" dirty="0" smtClean="0"/>
              <a:t>22)What are some of the challenges facing software testers, James Bach</a:t>
            </a:r>
          </a:p>
          <a:p>
            <a:r>
              <a:rPr lang="en-US" dirty="0" smtClean="0"/>
              <a:t>https://www.youtube.com/watch?v=bgRBoOOY3A4</a:t>
            </a:r>
          </a:p>
          <a:p>
            <a:r>
              <a:rPr lang="en-US" dirty="0" smtClean="0"/>
              <a:t>23)What are the challenges that testers will face in future?</a:t>
            </a:r>
          </a:p>
          <a:p>
            <a:r>
              <a:rPr lang="en-US" dirty="0" smtClean="0"/>
              <a:t>https://www.youtube.com/watch?v=uNopKJmKOsw</a:t>
            </a:r>
          </a:p>
          <a:p>
            <a:r>
              <a:rPr lang="en-US" dirty="0" smtClean="0"/>
              <a:t>24)What is the most important skill a software tester should have?</a:t>
            </a:r>
          </a:p>
          <a:p>
            <a:r>
              <a:rPr lang="en-US" dirty="0" smtClean="0"/>
              <a:t>https://www.youtube.com/watch?v=OLxaG0TNgMM</a:t>
            </a:r>
          </a:p>
          <a:p>
            <a:r>
              <a:rPr lang="en-US" dirty="0" smtClean="0"/>
              <a:t>25)Why Software Requirements Traceability Remains a Challenge, Andrew </a:t>
            </a:r>
            <a:r>
              <a:rPr lang="en-US" dirty="0" err="1" smtClean="0"/>
              <a:t>Kannenberg</a:t>
            </a:r>
            <a:r>
              <a:rPr lang="en-US" dirty="0" smtClean="0"/>
              <a:t>, Dr. </a:t>
            </a:r>
            <a:r>
              <a:rPr lang="en-US" dirty="0" err="1" smtClean="0"/>
              <a:t>Hossein</a:t>
            </a:r>
            <a:r>
              <a:rPr lang="en-US" dirty="0" smtClean="0"/>
              <a:t> </a:t>
            </a:r>
            <a:r>
              <a:rPr lang="en-US" dirty="0" err="1" smtClean="0"/>
              <a:t>Saiedian</a:t>
            </a:r>
            <a:endParaRPr lang="en-US" dirty="0" smtClean="0"/>
          </a:p>
          <a:p>
            <a:r>
              <a:rPr lang="en-US" dirty="0" smtClean="0"/>
              <a:t>http://static1.1.sqspcdn.com/static/f/702523/9188499/1288392919397/200907-Kannenberg.pdf?token=Pz4FPwzyCeKwCp4pXz3zPVFBBI8%3D</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5</a:t>
            </a:fld>
            <a:endParaRPr lang="en-US"/>
          </a:p>
        </p:txBody>
      </p:sp>
      <p:sp>
        <p:nvSpPr>
          <p:cNvPr id="3" name="TextBox 2"/>
          <p:cNvSpPr txBox="1"/>
          <p:nvPr/>
        </p:nvSpPr>
        <p:spPr>
          <a:xfrm>
            <a:off x="762000" y="539889"/>
            <a:ext cx="7848600" cy="5632311"/>
          </a:xfrm>
          <a:prstGeom prst="rect">
            <a:avLst/>
          </a:prstGeom>
          <a:noFill/>
        </p:spPr>
        <p:txBody>
          <a:bodyPr wrap="square" rtlCol="0">
            <a:spAutoFit/>
          </a:bodyPr>
          <a:lstStyle/>
          <a:p>
            <a:endParaRPr lang="ro-RO" dirty="0" smtClean="0"/>
          </a:p>
          <a:p>
            <a:endParaRPr lang="ro-RO" dirty="0" smtClean="0"/>
          </a:p>
          <a:p>
            <a:endParaRPr lang="ro-RO" dirty="0" smtClean="0"/>
          </a:p>
          <a:p>
            <a:endParaRPr lang="ro-RO" dirty="0" smtClean="0"/>
          </a:p>
          <a:p>
            <a:endParaRPr lang="ro-RO" dirty="0" smtClean="0"/>
          </a:p>
          <a:p>
            <a:endParaRPr lang="ro-RO" dirty="0" smtClean="0"/>
          </a:p>
          <a:p>
            <a:endParaRPr lang="ro-RO" dirty="0" smtClean="0"/>
          </a:p>
          <a:p>
            <a:endParaRPr lang="ro-RO" dirty="0" smtClean="0"/>
          </a:p>
          <a:p>
            <a:endParaRPr lang="ro-RO" dirty="0" smtClean="0"/>
          </a:p>
          <a:p>
            <a:endParaRPr lang="ro-RO" dirty="0" smtClean="0"/>
          </a:p>
          <a:p>
            <a:endParaRPr lang="ro-RO" dirty="0" smtClean="0"/>
          </a:p>
          <a:p>
            <a:endParaRPr lang="ro-RO" dirty="0" smtClean="0"/>
          </a:p>
          <a:p>
            <a:endParaRPr lang="ro-RO" dirty="0" smtClean="0"/>
          </a:p>
          <a:p>
            <a:endParaRPr lang="ro-RO" dirty="0" smtClean="0"/>
          </a:p>
          <a:p>
            <a:endParaRPr lang="ro-RO" dirty="0" smtClean="0"/>
          </a:p>
          <a:p>
            <a:endParaRPr lang="ro-RO" dirty="0" smtClean="0"/>
          </a:p>
          <a:p>
            <a:endParaRPr lang="ro-RO" dirty="0" smtClean="0"/>
          </a:p>
          <a:p>
            <a:endParaRPr lang="ro-RO" dirty="0" smtClean="0"/>
          </a:p>
          <a:p>
            <a:endParaRPr lang="ro-RO" dirty="0" smtClean="0"/>
          </a:p>
          <a:p>
            <a:endParaRPr lang="en-US" dirty="0"/>
          </a:p>
        </p:txBody>
      </p:sp>
      <p:pic>
        <p:nvPicPr>
          <p:cNvPr id="4" name="Picture 3" descr="Imagini pentru jpg software testing challenges"/>
          <p:cNvPicPr/>
          <p:nvPr/>
        </p:nvPicPr>
        <p:blipFill>
          <a:blip r:embed="rId2"/>
          <a:srcRect/>
          <a:stretch>
            <a:fillRect/>
          </a:stretch>
        </p:blipFill>
        <p:spPr bwMode="auto">
          <a:xfrm>
            <a:off x="3200400" y="1066800"/>
            <a:ext cx="2857500" cy="1600200"/>
          </a:xfrm>
          <a:prstGeom prst="rect">
            <a:avLst/>
          </a:prstGeom>
          <a:noFill/>
          <a:ln w="9525">
            <a:noFill/>
            <a:miter lim="800000"/>
            <a:headEnd/>
            <a:tailEnd/>
          </a:ln>
        </p:spPr>
      </p:pic>
      <p:sp>
        <p:nvSpPr>
          <p:cNvPr id="10" name="TextBox 9"/>
          <p:cNvSpPr txBox="1"/>
          <p:nvPr/>
        </p:nvSpPr>
        <p:spPr>
          <a:xfrm>
            <a:off x="533400" y="3276600"/>
            <a:ext cx="8153400" cy="2031325"/>
          </a:xfrm>
          <a:prstGeom prst="rect">
            <a:avLst/>
          </a:prstGeom>
          <a:noFill/>
        </p:spPr>
        <p:txBody>
          <a:bodyPr wrap="square" rtlCol="0">
            <a:spAutoFit/>
          </a:bodyPr>
          <a:lstStyle/>
          <a:p>
            <a:pPr algn="just"/>
            <a:r>
              <a:rPr lang="ro-RO" dirty="0" smtClean="0"/>
              <a:t>In the future the general tendency is that the industry of software testing to pass towards automation testing. So the testers must develop their knowledges in various programming software and to learn automation testing. Automating testing save time and cost, but the process can’t be automated completely. Automation will not replace manual testing. When testers have to deal with massive quantities of data, they must implement automated testing tools.</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50</a:t>
            </a:fld>
            <a:endParaRPr lang="en-US"/>
          </a:p>
        </p:txBody>
      </p:sp>
      <p:pic>
        <p:nvPicPr>
          <p:cNvPr id="3" name="Picture 2" descr="Imagini pentru thank you jpg"/>
          <p:cNvPicPr/>
          <p:nvPr/>
        </p:nvPicPr>
        <p:blipFill>
          <a:blip r:embed="rId2"/>
          <a:srcRect/>
          <a:stretch>
            <a:fillRect/>
          </a:stretch>
        </p:blipFill>
        <p:spPr bwMode="auto">
          <a:xfrm>
            <a:off x="990600" y="609600"/>
            <a:ext cx="7239000" cy="5486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6</a:t>
            </a:fld>
            <a:endParaRPr lang="en-US"/>
          </a:p>
        </p:txBody>
      </p:sp>
      <p:pic>
        <p:nvPicPr>
          <p:cNvPr id="3" name="Picture 2" descr="Imagini pentru jpg software testing challenges"/>
          <p:cNvPicPr/>
          <p:nvPr/>
        </p:nvPicPr>
        <p:blipFill>
          <a:blip r:embed="rId2"/>
          <a:srcRect/>
          <a:stretch>
            <a:fillRect/>
          </a:stretch>
        </p:blipFill>
        <p:spPr bwMode="auto">
          <a:xfrm>
            <a:off x="3276600" y="762000"/>
            <a:ext cx="2600325" cy="1762125"/>
          </a:xfrm>
          <a:prstGeom prst="rect">
            <a:avLst/>
          </a:prstGeom>
          <a:noFill/>
          <a:ln w="9525">
            <a:noFill/>
            <a:miter lim="800000"/>
            <a:headEnd/>
            <a:tailEnd/>
          </a:ln>
        </p:spPr>
      </p:pic>
      <p:sp>
        <p:nvSpPr>
          <p:cNvPr id="4" name="TextBox 3"/>
          <p:cNvSpPr txBox="1"/>
          <p:nvPr/>
        </p:nvSpPr>
        <p:spPr>
          <a:xfrm>
            <a:off x="762000" y="3276600"/>
            <a:ext cx="7086600" cy="2308324"/>
          </a:xfrm>
          <a:prstGeom prst="rect">
            <a:avLst/>
          </a:prstGeom>
          <a:noFill/>
        </p:spPr>
        <p:txBody>
          <a:bodyPr wrap="square" rtlCol="0">
            <a:spAutoFit/>
          </a:bodyPr>
          <a:lstStyle/>
          <a:p>
            <a:pPr algn="just"/>
            <a:r>
              <a:rPr lang="en-US" dirty="0" smtClean="0"/>
              <a:t>Automation can be an awesome productivity booster within testing teams and a quality enhancer for your systems when used correctly. The key is to make sure that it is used the right way, which is the hardest part when starting out. Here we will look at the most common test automation challenges and how to overcome them.</a:t>
            </a:r>
          </a:p>
          <a:p>
            <a:r>
              <a:rPr lang="en-US" dirty="0" smtClean="0"/>
              <a:t>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7</a:t>
            </a:fld>
            <a:endParaRPr lang="en-US"/>
          </a:p>
        </p:txBody>
      </p:sp>
      <p:sp>
        <p:nvSpPr>
          <p:cNvPr id="4" name="TextBox 3"/>
          <p:cNvSpPr txBox="1"/>
          <p:nvPr/>
        </p:nvSpPr>
        <p:spPr>
          <a:xfrm>
            <a:off x="762000" y="685800"/>
            <a:ext cx="7924800" cy="5355312"/>
          </a:xfrm>
          <a:prstGeom prst="rect">
            <a:avLst/>
          </a:prstGeom>
          <a:noFill/>
        </p:spPr>
        <p:txBody>
          <a:bodyPr wrap="square" rtlCol="0">
            <a:spAutoFit/>
          </a:bodyPr>
          <a:lstStyle/>
          <a:p>
            <a:endParaRPr lang="ro-RO" dirty="0" smtClean="0"/>
          </a:p>
          <a:p>
            <a:endParaRPr lang="ro-RO" dirty="0" smtClean="0"/>
          </a:p>
          <a:p>
            <a:endParaRPr lang="ro-RO" dirty="0" smtClean="0"/>
          </a:p>
          <a:p>
            <a:endParaRPr lang="ro-RO" dirty="0" smtClean="0"/>
          </a:p>
          <a:p>
            <a:endParaRPr lang="ro-RO" dirty="0" smtClean="0"/>
          </a:p>
          <a:p>
            <a:endParaRPr lang="ro-RO" dirty="0" smtClean="0"/>
          </a:p>
          <a:p>
            <a:endParaRPr lang="ro-RO" dirty="0" smtClean="0"/>
          </a:p>
          <a:p>
            <a:endParaRPr lang="ro-RO" dirty="0" smtClean="0"/>
          </a:p>
          <a:p>
            <a:endParaRPr lang="ro-RO" dirty="0" smtClean="0"/>
          </a:p>
          <a:p>
            <a:endParaRPr lang="ro-RO" dirty="0" smtClean="0"/>
          </a:p>
          <a:p>
            <a:endParaRPr lang="ro-RO" dirty="0" smtClean="0"/>
          </a:p>
          <a:p>
            <a:endParaRPr lang="ro-RO" dirty="0" smtClean="0"/>
          </a:p>
          <a:p>
            <a:endParaRPr lang="ro-RO" dirty="0" smtClean="0"/>
          </a:p>
          <a:p>
            <a:endParaRPr lang="ro-RO" dirty="0" smtClean="0"/>
          </a:p>
          <a:p>
            <a:endParaRPr lang="ro-RO" dirty="0" smtClean="0"/>
          </a:p>
          <a:p>
            <a:endParaRPr lang="ro-RO" dirty="0" smtClean="0"/>
          </a:p>
          <a:p>
            <a:endParaRPr lang="ro-RO" dirty="0" smtClean="0"/>
          </a:p>
          <a:p>
            <a:endParaRPr lang="ro-RO" dirty="0" smtClean="0"/>
          </a:p>
          <a:p>
            <a:endParaRPr lang="en-US" dirty="0"/>
          </a:p>
        </p:txBody>
      </p:sp>
      <p:sp>
        <p:nvSpPr>
          <p:cNvPr id="5" name="TextBox 4"/>
          <p:cNvSpPr txBox="1"/>
          <p:nvPr/>
        </p:nvSpPr>
        <p:spPr>
          <a:xfrm>
            <a:off x="762000" y="1066800"/>
            <a:ext cx="7924800" cy="4247317"/>
          </a:xfrm>
          <a:prstGeom prst="rect">
            <a:avLst/>
          </a:prstGeom>
          <a:noFill/>
        </p:spPr>
        <p:txBody>
          <a:bodyPr wrap="square" rtlCol="0">
            <a:spAutoFit/>
          </a:bodyPr>
          <a:lstStyle/>
          <a:p>
            <a:r>
              <a:rPr lang="en-US" b="1" u="sng" dirty="0" smtClean="0"/>
              <a:t>Challenge 1. Receiving the Green Light from Management</a:t>
            </a:r>
            <a:endParaRPr lang="en-US" dirty="0" smtClean="0"/>
          </a:p>
          <a:p>
            <a:r>
              <a:rPr lang="en-US" dirty="0" smtClean="0"/>
              <a:t>Testers may already know that automation offers both business and IT benefits (decrease time to market, increase test coverage and accuracy, decrease cost per hour, find bugs sooner, etc), but how can testers convince the finance department and the QA director to allocate the necessary time and funds for implementing test automation?</a:t>
            </a:r>
          </a:p>
          <a:p>
            <a:r>
              <a:rPr lang="en-US" dirty="0" smtClean="0"/>
              <a:t>To prove to management that the financial benefits are substantial, testers will demonstrate how a team of testers could hypothetically reduce the cost of testing and increase number of testing.</a:t>
            </a:r>
          </a:p>
          <a:p>
            <a:r>
              <a:rPr lang="en-US" dirty="0" smtClean="0"/>
              <a:t>It is important to also be very transparent with any and all stakeholders. Don’t lie to them and say that automation doesn’t require much effort up front, because it surely does, but in the end, it’s worth it!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8</a:t>
            </a:fld>
            <a:endParaRPr lang="en-US"/>
          </a:p>
        </p:txBody>
      </p:sp>
      <p:sp>
        <p:nvSpPr>
          <p:cNvPr id="3" name="TextBox 2"/>
          <p:cNvSpPr txBox="1"/>
          <p:nvPr/>
        </p:nvSpPr>
        <p:spPr>
          <a:xfrm>
            <a:off x="914400" y="609601"/>
            <a:ext cx="7696200" cy="5632311"/>
          </a:xfrm>
          <a:prstGeom prst="rect">
            <a:avLst/>
          </a:prstGeom>
          <a:noFill/>
        </p:spPr>
        <p:txBody>
          <a:bodyPr wrap="square" rtlCol="0">
            <a:spAutoFit/>
          </a:bodyPr>
          <a:lstStyle/>
          <a:p>
            <a:r>
              <a:rPr lang="en-US" b="1" u="sng" dirty="0" smtClean="0"/>
              <a:t>Challenge 2. Selecting and Using the Appropriate Tools</a:t>
            </a:r>
            <a:endParaRPr lang="en-US" dirty="0" smtClean="0"/>
          </a:p>
          <a:p>
            <a:r>
              <a:rPr lang="en-US" dirty="0" smtClean="0"/>
              <a:t>Many teams do not get past this phase due to several reasons. They may lack the expertise to use a certain tool, the tool they want doesn’t exist, the tool or set of tools do not offer 100% test case coverage, the cost of a tool exceeds the test budget, etc. </a:t>
            </a:r>
          </a:p>
          <a:p>
            <a:r>
              <a:rPr lang="en-US" dirty="0" smtClean="0"/>
              <a:t>If you don’t have a sufficient base knowledge for how to use a tool, you have a few options:</a:t>
            </a:r>
          </a:p>
          <a:p>
            <a:r>
              <a:rPr lang="en-US" dirty="0" smtClean="0"/>
              <a:t>Take an online course </a:t>
            </a:r>
          </a:p>
          <a:p>
            <a:r>
              <a:rPr lang="en-US" dirty="0" smtClean="0"/>
              <a:t>Have someone that helped create the tool come and give training sessions </a:t>
            </a:r>
          </a:p>
          <a:p>
            <a:r>
              <a:rPr lang="en-US" dirty="0" smtClean="0"/>
              <a:t>Hire a consultant to help you master it</a:t>
            </a:r>
          </a:p>
          <a:p>
            <a:r>
              <a:rPr lang="en-US" dirty="0" smtClean="0"/>
              <a:t>When all else fails, outsource. It may be quicker to simply hire someone who already has the expertise to use it and employ him or her for your automation project.</a:t>
            </a:r>
          </a:p>
          <a:p>
            <a:r>
              <a:rPr lang="en-US" dirty="0" smtClean="0"/>
              <a:t>If you think a tool doesn’t exist, it might be good to confirm it with the testing community. If you can’t find it, you might want to see if it’s feasible or worthwhile to create it yourself. </a:t>
            </a:r>
          </a:p>
          <a:p>
            <a:endParaRPr lang="en-US" dirty="0" smtClean="0"/>
          </a:p>
          <a:p>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2CDE3E-12B6-45B5-A812-9777C2075BA6}" type="slidenum">
              <a:rPr lang="en-US" smtClean="0"/>
              <a:pPr/>
              <a:t>9</a:t>
            </a:fld>
            <a:endParaRPr lang="en-US"/>
          </a:p>
        </p:txBody>
      </p:sp>
      <p:sp>
        <p:nvSpPr>
          <p:cNvPr id="3" name="TextBox 2"/>
          <p:cNvSpPr txBox="1"/>
          <p:nvPr/>
        </p:nvSpPr>
        <p:spPr>
          <a:xfrm>
            <a:off x="914400" y="762000"/>
            <a:ext cx="7315200" cy="3139321"/>
          </a:xfrm>
          <a:prstGeom prst="rect">
            <a:avLst/>
          </a:prstGeom>
          <a:noFill/>
        </p:spPr>
        <p:txBody>
          <a:bodyPr wrap="square" rtlCol="0">
            <a:spAutoFit/>
          </a:bodyPr>
          <a:lstStyle/>
          <a:p>
            <a:r>
              <a:rPr lang="en-US" dirty="0" smtClean="0"/>
              <a:t>If the tool you have doesn’t do everything you need, consider finding a multi-tool solution. Remember, it’s impossible to test absolutely everything, but you can use the tools that test the most important things.</a:t>
            </a:r>
          </a:p>
          <a:p>
            <a:r>
              <a:rPr lang="en-US" dirty="0" smtClean="0"/>
              <a:t>Lastly, If a tool is out of the budget, do a quick cost vs. benefit analysis and present your case. You can measure the damage done by a previous bug you have encountered and show how much time and money you could have saved if you had the tool in place. Also, you can also present them the </a:t>
            </a:r>
            <a:r>
              <a:rPr lang="en-US" dirty="0" err="1" smtClean="0"/>
              <a:t>informations</a:t>
            </a:r>
            <a:r>
              <a:rPr lang="en-US" dirty="0" smtClean="0"/>
              <a:t> that the automation will improve the efficiency of the activity.</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326</TotalTime>
  <Words>5813</Words>
  <Application>Microsoft Office PowerPoint</Application>
  <PresentationFormat>On-screen Show (4:3)</PresentationFormat>
  <Paragraphs>338</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Aspect</vt:lpstr>
      <vt:lpstr>TESTING CHALLENGES</vt:lpstr>
      <vt:lpstr>TESTING CHALLENGES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barasflaviu@gmail.com</dc:creator>
  <cp:lastModifiedBy>admin</cp:lastModifiedBy>
  <cp:revision>69</cp:revision>
  <dcterms:created xsi:type="dcterms:W3CDTF">2019-01-12T16:42:50Z</dcterms:created>
  <dcterms:modified xsi:type="dcterms:W3CDTF">2023-05-10T09:51:53Z</dcterms:modified>
</cp:coreProperties>
</file>